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31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91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287" r:id="rId31"/>
    <p:sldId id="290" r:id="rId32"/>
    <p:sldId id="292" r:id="rId33"/>
    <p:sldId id="298" r:id="rId34"/>
    <p:sldId id="293" r:id="rId35"/>
    <p:sldId id="294" r:id="rId36"/>
    <p:sldId id="304" r:id="rId37"/>
    <p:sldId id="295" r:id="rId38"/>
    <p:sldId id="305" r:id="rId39"/>
    <p:sldId id="306" r:id="rId40"/>
    <p:sldId id="301" r:id="rId41"/>
    <p:sldId id="302" r:id="rId42"/>
    <p:sldId id="303" r:id="rId43"/>
    <p:sldId id="297" r:id="rId44"/>
    <p:sldId id="296" r:id="rId45"/>
    <p:sldId id="299" r:id="rId46"/>
    <p:sldId id="300" r:id="rId47"/>
    <p:sldId id="307" r:id="rId48"/>
    <p:sldId id="308" r:id="rId49"/>
    <p:sldId id="309" r:id="rId50"/>
    <p:sldId id="310" r:id="rId51"/>
    <p:sldId id="311" r:id="rId52"/>
    <p:sldId id="312" r:id="rId53"/>
    <p:sldId id="317" r:id="rId54"/>
    <p:sldId id="313" r:id="rId55"/>
    <p:sldId id="314" r:id="rId56"/>
    <p:sldId id="319" r:id="rId57"/>
    <p:sldId id="315" r:id="rId58"/>
    <p:sldId id="316" r:id="rId59"/>
    <p:sldId id="266" r:id="rId60"/>
    <p:sldId id="277" r:id="rId61"/>
    <p:sldId id="267" r:id="rId62"/>
    <p:sldId id="276" r:id="rId63"/>
    <p:sldId id="265" r:id="rId6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0000FF"/>
    <a:srgbClr val="99CCFF"/>
    <a:srgbClr val="FF9933"/>
    <a:srgbClr val="FF0066"/>
    <a:srgbClr val="66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84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D71D1-B9F9-4436-9290-7638DE0E4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F668E-D192-42FD-8257-3F47810F6C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7CEED-DBA4-43FF-A483-8D51B00082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E3676-98E0-4750-80FD-0240E3B5FC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3848E-C460-4440-9DCD-468A7FDCB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46DBE-379C-4C93-9DBA-08485BD130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BAC8B-0B45-4680-A7CF-873ED5D539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320CB-25E8-47D9-8BA6-F07E31670C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C2BC-C691-496C-8124-65A2724CE3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8F468-6B4A-4A95-9FD2-B584F36353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D4C33-41D7-4336-9B3B-48A419FB70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CC996E-A858-43C7-AEFD-130FC7B9C6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oereport.com/enlargeexhibit.php?ID=62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ducation.yahoo.com/reference/gray/subjects/subject?id=5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sidepress.org/Products/OBGYN_101/MyDocuments4/Text/AbnormalLD/DiagonalConjugate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ducation.yahoo.com/reference/gray/illustrations/figure?id=23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ducation.yahoo.com/reference/gray/illustrations/figure?id=239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ducation.yahoo.com/reference/gray/illustrations/figure?id=239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brooksidepress.org/Products/OBGYN_101/MyDocuments4/Text/AbnormalLD/TransverseOutlet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://education.yahoo.com/reference/gray/illustrations/figure?id=239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ducation.yahoo.com/reference/gray/illustrations/figure?id=23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ducation.yahoo.com/reference/gray/subjects/subject?id=58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ducation.yahoo.com/reference/gray/illustrations/figure?id=241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ducation.yahoo.com/reference/gray/subjects/subject?id=5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ducation.yahoo.com/reference/gray/subjects/subject?id=58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oereport.com/enlargeexhibit.php?ID=623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report.com/enlargeexhibit.php?ID=7755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doereport.com/enlargeexhibit.php?ID=77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brooksidepress.org/Products/OBGYN_101/MyDocuments4/Text/AbnormalLD/ProminenceoftheSpin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oereport.com/enlargeexhibit.php?ID=623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oereport.com/enlargeexhibit.php?ID=6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MATERNAL BONY PELVIS</a:t>
            </a:r>
          </a:p>
        </p:txBody>
      </p:sp>
      <p:pic>
        <p:nvPicPr>
          <p:cNvPr id="3075" name="Picture 4" descr="animl1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2413953" y="3684588"/>
            <a:ext cx="4389120" cy="914400"/>
          </a:xfrm>
          <a:noFill/>
        </p:spPr>
      </p:pic>
      <p:pic>
        <p:nvPicPr>
          <p:cNvPr id="3076" name="Picture 5" descr="pelvis2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82575"/>
            <a:ext cx="18716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pencil writing in notebook animated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516563"/>
            <a:ext cx="1200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5051425" y="5932488"/>
            <a:ext cx="4392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>
                <a:cs typeface="Arial" charset="0"/>
              </a:rPr>
              <a:t>Dr Shanthi Serene Sylum V MD(Hom)</a:t>
            </a:r>
          </a:p>
          <a:p>
            <a:pPr eaLnBrk="1" hangingPunct="1"/>
            <a:r>
              <a:rPr lang="en-IN">
                <a:cs typeface="Arial" charset="0"/>
              </a:rPr>
              <a:t>Professor &amp; HOD</a:t>
            </a:r>
          </a:p>
          <a:p>
            <a:pPr eaLnBrk="1" hangingPunct="1"/>
            <a:r>
              <a:rPr lang="en-IN">
                <a:cs typeface="Arial" charset="0"/>
              </a:rPr>
              <a:t>Dept: Obstetrics &amp; Gynaecology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3. Baudeloque’s diameter or       External conjugate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Antero posterior distance between tip of last lumbar vertebra &amp; mid point of superior border of symphysis pubis.</a:t>
            </a:r>
          </a:p>
          <a:p>
            <a:pPr eaLnBrk="1" hangingPunct="1">
              <a:defRPr/>
            </a:pPr>
            <a:r>
              <a:rPr lang="en-GB" smtClean="0"/>
              <a:t>It measures 19 cm.( 71/2”)</a:t>
            </a:r>
          </a:p>
          <a:p>
            <a:pPr eaLnBrk="1" hangingPunct="1">
              <a:defRPr/>
            </a:pPr>
            <a:r>
              <a:rPr lang="en-GB" smtClean="0"/>
              <a:t>Baudeloque believed that true conjugate can be obtained by deduction of </a:t>
            </a:r>
            <a:r>
              <a:rPr lang="en-GB" b="1" u="sng" smtClean="0">
                <a:solidFill>
                  <a:srgbClr val="FF0066"/>
                </a:solidFill>
              </a:rPr>
              <a:t>3 ¼”</a:t>
            </a:r>
            <a:r>
              <a:rPr lang="en-GB" smtClean="0"/>
              <a:t>  from External conjugate</a:t>
            </a:r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4. Inter-trochanteric diameter</a:t>
            </a:r>
            <a:endParaRPr lang="en-GB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Maximum width between greater trochanters.</a:t>
            </a:r>
          </a:p>
          <a:p>
            <a:pPr eaLnBrk="1" hangingPunct="1">
              <a:defRPr/>
            </a:pPr>
            <a:r>
              <a:rPr lang="en-US" smtClean="0"/>
              <a:t> about 31cm.</a:t>
            </a:r>
            <a:endParaRPr lang="en-GB" smtClean="0"/>
          </a:p>
        </p:txBody>
      </p:sp>
      <p:pic>
        <p:nvPicPr>
          <p:cNvPr id="13316" name="Picture 4" descr="Stations of Presenta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743200"/>
            <a:ext cx="3133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True pelvis</a:t>
            </a:r>
            <a:br>
              <a:rPr lang="en-GB" smtClean="0"/>
            </a:b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True pelvis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This forms the </a:t>
            </a:r>
            <a:r>
              <a:rPr lang="en-GB" smtClean="0">
                <a:solidFill>
                  <a:srgbClr val="FF0000"/>
                </a:solidFill>
              </a:rPr>
              <a:t>bony birth passage</a:t>
            </a:r>
            <a:r>
              <a:rPr lang="en-GB" smtClean="0"/>
              <a:t> of foetus.</a:t>
            </a:r>
          </a:p>
          <a:p>
            <a:pPr eaLnBrk="1" hangingPunct="1">
              <a:defRPr/>
            </a:pPr>
            <a:r>
              <a:rPr lang="en-GB" smtClean="0"/>
              <a:t>It is shallow in front &amp; deep posteriorly.</a:t>
            </a:r>
          </a:p>
          <a:p>
            <a:pPr eaLnBrk="1" hangingPunct="1">
              <a:defRPr/>
            </a:pPr>
            <a:r>
              <a:rPr lang="en-GB" smtClean="0"/>
              <a:t>Bounded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anteriorly by symphysis pubis which   			measures </a:t>
            </a:r>
            <a:r>
              <a:rPr lang="en-GB" smtClean="0">
                <a:solidFill>
                  <a:srgbClr val="FFFF00"/>
                </a:solidFill>
              </a:rPr>
              <a:t>4 cm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posteriorly by sacrum &amp; coccyx   			measuring </a:t>
            </a:r>
            <a:r>
              <a:rPr lang="en-GB" smtClean="0">
                <a:solidFill>
                  <a:srgbClr val="FFFF00"/>
                </a:solidFill>
              </a:rPr>
              <a:t>11.5 cm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For descriptive purpose it is devided into 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378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   1. Pelvic inlet / brim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    2. Pelvic cavity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     3. Pelvic outlet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1. Pelvic inlet / brim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981075"/>
            <a:ext cx="4038600" cy="515302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/>
              <a:t>Inlet is formed by –</a:t>
            </a:r>
          </a:p>
          <a:p>
            <a:pPr eaLnBrk="1" hangingPunct="1">
              <a:defRPr/>
            </a:pPr>
            <a:r>
              <a:rPr lang="en-GB" sz="2400" smtClean="0"/>
              <a:t>1. upper border of  	  	 symphysis pubis</a:t>
            </a:r>
          </a:p>
          <a:p>
            <a:pPr eaLnBrk="1" hangingPunct="1">
              <a:defRPr/>
            </a:pPr>
            <a:r>
              <a:rPr lang="en-GB" sz="2400" smtClean="0"/>
              <a:t>2. Pubic crest</a:t>
            </a:r>
          </a:p>
          <a:p>
            <a:pPr eaLnBrk="1" hangingPunct="1">
              <a:defRPr/>
            </a:pPr>
            <a:r>
              <a:rPr lang="en-GB" sz="2400" smtClean="0"/>
              <a:t>3. Pubic tubercle</a:t>
            </a:r>
          </a:p>
          <a:p>
            <a:pPr eaLnBrk="1" hangingPunct="1">
              <a:defRPr/>
            </a:pPr>
            <a:r>
              <a:rPr lang="en-GB" sz="2400" smtClean="0"/>
              <a:t>4. Pectineal line</a:t>
            </a:r>
          </a:p>
          <a:p>
            <a:pPr eaLnBrk="1" hangingPunct="1">
              <a:defRPr/>
            </a:pPr>
            <a:r>
              <a:rPr lang="en-GB" sz="2400" smtClean="0"/>
              <a:t>5. Iliopubic eminence</a:t>
            </a:r>
          </a:p>
          <a:p>
            <a:pPr eaLnBrk="1" hangingPunct="1">
              <a:defRPr/>
            </a:pPr>
            <a:r>
              <a:rPr lang="en-GB" sz="2400" smtClean="0"/>
              <a:t>6. Iliopectineal line</a:t>
            </a:r>
          </a:p>
          <a:p>
            <a:pPr eaLnBrk="1" hangingPunct="1">
              <a:defRPr/>
            </a:pPr>
            <a:r>
              <a:rPr lang="en-GB" sz="2400" smtClean="0"/>
              <a:t>7. Sacroiliac articulation</a:t>
            </a:r>
          </a:p>
          <a:p>
            <a:pPr eaLnBrk="1" hangingPunct="1">
              <a:defRPr/>
            </a:pPr>
            <a:r>
              <a:rPr lang="en-GB" sz="2400" smtClean="0"/>
              <a:t>8. Anterior border of   	 the ala of sacrum</a:t>
            </a:r>
          </a:p>
          <a:p>
            <a:pPr eaLnBrk="1" hangingPunct="1">
              <a:defRPr/>
            </a:pPr>
            <a:r>
              <a:rPr lang="en-GB" sz="2400" smtClean="0"/>
              <a:t>9. Sacral promontory </a:t>
            </a:r>
          </a:p>
          <a:p>
            <a:pPr eaLnBrk="1" hangingPunct="1">
              <a:defRPr/>
            </a:pPr>
            <a:endParaRPr lang="en-GB" sz="2400" smtClean="0"/>
          </a:p>
        </p:txBody>
      </p:sp>
      <p:pic>
        <p:nvPicPr>
          <p:cNvPr id="17412" name="Picture 7" descr="24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1323012"/>
            <a:ext cx="3930650" cy="2803864"/>
          </a:xfrm>
          <a:solidFill>
            <a:schemeClr val="folHlink"/>
          </a:solidFill>
        </p:spPr>
      </p:pic>
      <p:pic>
        <p:nvPicPr>
          <p:cNvPr id="2050" name="Ink 6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075" y="3125788"/>
            <a:ext cx="1954213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nk 8"/>
          <p:cNvPicPr>
            <a:picLocks noRot="1" noChangeAspect="1" noEditPoints="1" noChangeArrowheads="1" noChangeShapeType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0075" y="3089275"/>
            <a:ext cx="19542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0756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Things to be known in the</a:t>
            </a:r>
            <a:br>
              <a:rPr lang="en-GB" sz="4000" smtClean="0"/>
            </a:br>
            <a:r>
              <a:rPr lang="en-GB" sz="4000" smtClean="0"/>
              <a:t>Pelvic inlet / brim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059113" y="1773238"/>
            <a:ext cx="5627687" cy="4360862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  Shape</a:t>
            </a:r>
          </a:p>
          <a:p>
            <a:pPr eaLnBrk="1" hangingPunct="1">
              <a:defRPr/>
            </a:pPr>
            <a:r>
              <a:rPr lang="en-GB" smtClean="0"/>
              <a:t>  Plane </a:t>
            </a:r>
          </a:p>
          <a:p>
            <a:pPr eaLnBrk="1" hangingPunct="1">
              <a:defRPr/>
            </a:pPr>
            <a:r>
              <a:rPr lang="en-GB" smtClean="0"/>
              <a:t>  Inclination</a:t>
            </a:r>
          </a:p>
          <a:p>
            <a:pPr eaLnBrk="1" hangingPunct="1">
              <a:defRPr/>
            </a:pPr>
            <a:r>
              <a:rPr lang="en-GB" smtClean="0"/>
              <a:t>  Sacral angle</a:t>
            </a:r>
          </a:p>
          <a:p>
            <a:pPr eaLnBrk="1" hangingPunct="1">
              <a:defRPr/>
            </a:pPr>
            <a:r>
              <a:rPr lang="en-GB" smtClean="0"/>
              <a:t>  Axis</a:t>
            </a:r>
          </a:p>
          <a:p>
            <a:pPr eaLnBrk="1" hangingPunct="1">
              <a:defRPr/>
            </a:pPr>
            <a:r>
              <a:rPr lang="en-GB" smtClean="0"/>
              <a:t>  Diameters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Shape -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heart-shaped or rounded with slight antero posterior flatening due to forward projection of sacral promontory.</a:t>
            </a:r>
            <a:endParaRPr lang="en-GB" b="1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 r="32927" b="42667"/>
          <a:stretch>
            <a:fillRect/>
          </a:stretch>
        </p:blipFill>
        <p:spPr bwMode="auto">
          <a:xfrm>
            <a:off x="4787900" y="3284538"/>
            <a:ext cx="4105275" cy="3092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Plane or superior strait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It is the space of pelvic brim through which an imaginary plane is drawn.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 r="32927" b="42667"/>
          <a:stretch>
            <a:fillRect/>
          </a:stretch>
        </p:blipFill>
        <p:spPr bwMode="auto">
          <a:xfrm>
            <a:off x="4284663" y="2924175"/>
            <a:ext cx="4608512" cy="3471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0485" name="Picture 5" descr="repro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84538"/>
            <a:ext cx="40005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274638"/>
            <a:ext cx="4762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A04A2"/>
                </a:solidFill>
              </a:rPr>
              <a:t>Inclination</a:t>
            </a:r>
            <a:r>
              <a:rPr lang="en-GB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8913"/>
            <a:ext cx="4643438" cy="7127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Pelvis is tilted forward in the erect posture.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So the </a:t>
            </a:r>
            <a:r>
              <a:rPr lang="en-GB" dirty="0" smtClean="0">
                <a:solidFill>
                  <a:srgbClr val="FFFF00"/>
                </a:solidFill>
              </a:rPr>
              <a:t>plane of inlet</a:t>
            </a:r>
            <a:r>
              <a:rPr lang="en-GB" dirty="0" smtClean="0"/>
              <a:t> makes an angle of </a:t>
            </a:r>
            <a:r>
              <a:rPr lang="en-GB" dirty="0" smtClean="0">
                <a:solidFill>
                  <a:srgbClr val="FF0000"/>
                </a:solidFill>
              </a:rPr>
              <a:t>55</a:t>
            </a:r>
            <a:r>
              <a:rPr lang="en-GB" dirty="0" smtClean="0"/>
              <a:t> with the </a:t>
            </a:r>
            <a:r>
              <a:rPr lang="en-GB" dirty="0" smtClean="0">
                <a:solidFill>
                  <a:srgbClr val="FFFF00"/>
                </a:solidFill>
              </a:rPr>
              <a:t>horizontal plane</a:t>
            </a:r>
            <a:r>
              <a:rPr lang="en-GB" dirty="0" smtClean="0"/>
              <a:t>. This angle is called   </a:t>
            </a:r>
            <a:r>
              <a:rPr lang="en-GB" b="1" dirty="0" smtClean="0">
                <a:solidFill>
                  <a:srgbClr val="66FF33"/>
                </a:solidFill>
              </a:rPr>
              <a:t>angle of inclination</a:t>
            </a:r>
            <a:r>
              <a:rPr lang="en-GB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 angle of inclination can be measured in</a:t>
            </a:r>
            <a:endParaRPr lang="en-GB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    another way</a:t>
            </a:r>
            <a:r>
              <a:rPr lang="en-GB" dirty="0" smtClean="0"/>
              <a:t> too.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err="1" smtClean="0"/>
              <a:t>Ie</a:t>
            </a:r>
            <a:r>
              <a:rPr lang="en-GB" dirty="0" smtClean="0"/>
              <a:t>. the angle formed between the </a:t>
            </a:r>
            <a:r>
              <a:rPr lang="en-GB" dirty="0" smtClean="0">
                <a:solidFill>
                  <a:srgbClr val="FFFF99"/>
                </a:solidFill>
              </a:rPr>
              <a:t>plane of inlet</a:t>
            </a:r>
            <a:r>
              <a:rPr lang="en-GB" dirty="0" smtClean="0"/>
              <a:t> &amp; the front of the body of </a:t>
            </a:r>
            <a:r>
              <a:rPr lang="en-GB" b="1" dirty="0" smtClean="0">
                <a:solidFill>
                  <a:srgbClr val="FFFF00"/>
                </a:solidFill>
              </a:rPr>
              <a:t>V</a:t>
            </a:r>
            <a:r>
              <a:rPr lang="en-GB" dirty="0" smtClean="0">
                <a:solidFill>
                  <a:srgbClr val="FFFF99"/>
                </a:solidFill>
              </a:rPr>
              <a:t> lumbar vertebra</a:t>
            </a:r>
            <a:r>
              <a:rPr lang="en-GB" dirty="0" smtClean="0"/>
              <a:t> which measures </a:t>
            </a:r>
            <a:r>
              <a:rPr lang="en-GB" dirty="0" smtClean="0">
                <a:solidFill>
                  <a:srgbClr val="FF0000"/>
                </a:solidFill>
              </a:rPr>
              <a:t>135</a:t>
            </a:r>
            <a:r>
              <a:rPr lang="en-GB" dirty="0" smtClean="0"/>
              <a:t> .</a:t>
            </a: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700213"/>
            <a:ext cx="3733800" cy="3309937"/>
          </a:xfrm>
          <a:noFill/>
        </p:spPr>
      </p:pic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2771775" y="5876925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3851275" y="148431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6208713" y="43846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55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156325" y="5157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55</a:t>
            </a:r>
          </a:p>
        </p:txBody>
      </p:sp>
      <p:sp>
        <p:nvSpPr>
          <p:cNvPr id="21513" name="Oval 11"/>
          <p:cNvSpPr>
            <a:spLocks noChangeArrowheads="1"/>
          </p:cNvSpPr>
          <p:nvPr/>
        </p:nvSpPr>
        <p:spPr bwMode="auto">
          <a:xfrm>
            <a:off x="6516688" y="508476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6372225" y="4652963"/>
            <a:ext cx="0" cy="5032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5292725" y="5445125"/>
            <a:ext cx="30813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/>
              <a:t>It can be measured</a:t>
            </a:r>
          </a:p>
          <a:p>
            <a:pPr eaLnBrk="1" hangingPunct="1"/>
            <a:r>
              <a:rPr lang="en-GB" sz="2400"/>
              <a:t> </a:t>
            </a:r>
            <a:r>
              <a:rPr lang="en-GB" sz="2800" b="1">
                <a:solidFill>
                  <a:srgbClr val="FF0000"/>
                </a:solidFill>
              </a:rPr>
              <a:t>radiographically</a:t>
            </a:r>
            <a:r>
              <a:rPr lang="en-GB"/>
              <a:t>.</a:t>
            </a:r>
          </a:p>
        </p:txBody>
      </p:sp>
      <p:pic>
        <p:nvPicPr>
          <p:cNvPr id="3074" name="Ink 13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330450"/>
            <a:ext cx="58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k 17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4463" y="6435725"/>
            <a:ext cx="762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nk 18"/>
          <p:cNvPicPr>
            <a:picLocks noRot="1" noChangeAspect="1" noEditPoints="1" noChangeArrowheads="1" noChangeShapeType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0163" y="1473200"/>
            <a:ext cx="984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/>
              <a:t>An articulated pelvis consist of 4 bones &amp; they are united by 4 joints.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Bones are –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defRPr/>
            </a:pPr>
            <a:r>
              <a:rPr lang="en-GB" smtClean="0"/>
              <a:t>Iliac bones – 2</a:t>
            </a:r>
          </a:p>
          <a:p>
            <a:pPr eaLnBrk="1" hangingPunct="1">
              <a:defRPr/>
            </a:pPr>
            <a:r>
              <a:rPr lang="en-GB" smtClean="0"/>
              <a:t>Sacrum  - 1</a:t>
            </a:r>
          </a:p>
          <a:p>
            <a:pPr eaLnBrk="1" hangingPunct="1">
              <a:defRPr/>
            </a:pPr>
            <a:r>
              <a:rPr lang="en-GB" smtClean="0"/>
              <a:t>Coccyx - 1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    Joints are –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defRPr/>
            </a:pPr>
            <a:r>
              <a:rPr lang="en-GB" smtClean="0"/>
              <a:t>Sacro iliac joints – 2</a:t>
            </a:r>
          </a:p>
          <a:p>
            <a:pPr eaLnBrk="1" hangingPunct="1">
              <a:defRPr/>
            </a:pPr>
            <a:r>
              <a:rPr lang="en-GB" smtClean="0"/>
              <a:t>Sacro coccegial jt – 1</a:t>
            </a:r>
          </a:p>
          <a:p>
            <a:pPr eaLnBrk="1" hangingPunct="1">
              <a:defRPr/>
            </a:pPr>
            <a:r>
              <a:rPr lang="en-GB" smtClean="0"/>
              <a:t>Symphysis pubis - 1</a:t>
            </a:r>
          </a:p>
        </p:txBody>
      </p:sp>
      <p:pic>
        <p:nvPicPr>
          <p:cNvPr id="2" name="Picture 6" descr="hip2(1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25767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A04A2"/>
                </a:solidFill>
              </a:rPr>
              <a:t>High inclination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If the angle of inclination is increased due to sacralization of 5</a:t>
            </a:r>
            <a:r>
              <a:rPr lang="en-GB" baseline="30000" smtClean="0"/>
              <a:t>th</a:t>
            </a:r>
            <a:r>
              <a:rPr lang="en-GB" smtClean="0"/>
              <a:t> lumbar vertebra, it is called </a:t>
            </a:r>
            <a:r>
              <a:rPr lang="en-GB" b="1" smtClean="0">
                <a:solidFill>
                  <a:srgbClr val="99CCFF"/>
                </a:solidFill>
              </a:rPr>
              <a:t>high inclination</a:t>
            </a:r>
            <a:r>
              <a:rPr lang="en-GB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It got </a:t>
            </a:r>
            <a:r>
              <a:rPr lang="en-GB" smtClean="0">
                <a:solidFill>
                  <a:srgbClr val="FF0000"/>
                </a:solidFill>
              </a:rPr>
              <a:t>obstetric significance</a:t>
            </a:r>
            <a:r>
              <a:rPr lang="en-GB" smtClean="0"/>
              <a:t> like 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   It produce </a:t>
            </a:r>
            <a:r>
              <a:rPr lang="en-GB" b="1" smtClean="0"/>
              <a:t>delay in engagement</a:t>
            </a:r>
            <a:r>
              <a:rPr lang="en-GB" smtClean="0"/>
              <a:t> because  	        the uterine axis fails to coincide with  		the inlet.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   It </a:t>
            </a:r>
            <a:r>
              <a:rPr lang="en-GB" b="1" smtClean="0"/>
              <a:t>favours occipito posterior</a:t>
            </a:r>
            <a:r>
              <a:rPr lang="en-GB" smtClean="0"/>
              <a:t> position.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   It produce </a:t>
            </a:r>
            <a:r>
              <a:rPr lang="en-GB" b="1" smtClean="0"/>
              <a:t>difficulty in descent</a:t>
            </a:r>
            <a:r>
              <a:rPr lang="en-GB" smtClean="0"/>
              <a:t> of the head  		due to long birth canal &amp; flat sacrum.</a:t>
            </a:r>
          </a:p>
        </p:txBody>
      </p:sp>
      <p:pic>
        <p:nvPicPr>
          <p:cNvPr id="22532" name="Picture 4" descr="Rotating but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644900"/>
            <a:ext cx="3317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Rotating but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941888"/>
            <a:ext cx="33178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Rotating butt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661025"/>
            <a:ext cx="3317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A04A2"/>
                </a:solidFill>
              </a:rPr>
              <a:t>low inclination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If the angle of inclination is </a:t>
            </a:r>
            <a:r>
              <a:rPr lang="en-GB" dirty="0" smtClean="0">
                <a:solidFill>
                  <a:srgbClr val="FF0000"/>
                </a:solidFill>
              </a:rPr>
              <a:t>lessened</a:t>
            </a:r>
            <a:r>
              <a:rPr lang="en-GB" dirty="0" smtClean="0"/>
              <a:t> due </a:t>
            </a:r>
            <a:r>
              <a:rPr lang="en-GB" dirty="0" smtClean="0">
                <a:solidFill>
                  <a:srgbClr val="FFFF00"/>
                </a:solidFill>
              </a:rPr>
              <a:t>to </a:t>
            </a:r>
            <a:r>
              <a:rPr lang="en-GB" dirty="0" err="1" smtClean="0">
                <a:solidFill>
                  <a:srgbClr val="FFFF00"/>
                </a:solidFill>
              </a:rPr>
              <a:t>lumbarization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of </a:t>
            </a:r>
            <a:r>
              <a:rPr lang="en-GB" b="1" dirty="0" smtClean="0">
                <a:solidFill>
                  <a:srgbClr val="FFC000"/>
                </a:solidFill>
              </a:rPr>
              <a:t>1</a:t>
            </a:r>
            <a:r>
              <a:rPr lang="en-GB" b="1" baseline="30000" dirty="0" smtClean="0">
                <a:solidFill>
                  <a:srgbClr val="FFC000"/>
                </a:solidFill>
              </a:rPr>
              <a:t>st</a:t>
            </a:r>
            <a:r>
              <a:rPr lang="en-GB" b="1" dirty="0" smtClean="0">
                <a:solidFill>
                  <a:srgbClr val="FFC000"/>
                </a:solidFill>
              </a:rPr>
              <a:t> piece </a:t>
            </a:r>
            <a:r>
              <a:rPr lang="en-GB" dirty="0" smtClean="0"/>
              <a:t>of sacral vertebra, then it is called </a:t>
            </a:r>
            <a:r>
              <a:rPr lang="en-GB" dirty="0" smtClean="0">
                <a:solidFill>
                  <a:srgbClr val="99CCFF"/>
                </a:solidFill>
              </a:rPr>
              <a:t>low inclination</a:t>
            </a:r>
            <a:r>
              <a:rPr lang="en-GB" dirty="0" smtClean="0"/>
              <a:t>.</a:t>
            </a:r>
          </a:p>
          <a:p>
            <a:pPr eaLnBrk="1" hangingPunct="1">
              <a:defRPr/>
            </a:pPr>
            <a:r>
              <a:rPr lang="en-GB" dirty="0" smtClean="0"/>
              <a:t>It facilitates early engagement.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Sacral angle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It is the angle formed by </a:t>
            </a:r>
            <a:r>
              <a:rPr lang="en-GB" dirty="0" smtClean="0">
                <a:solidFill>
                  <a:srgbClr val="FFFF00"/>
                </a:solidFill>
              </a:rPr>
              <a:t>plane of brim</a:t>
            </a:r>
            <a:r>
              <a:rPr lang="en-GB" dirty="0" smtClean="0"/>
              <a:t> &amp; 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two</a:t>
            </a:r>
            <a:r>
              <a:rPr lang="en-GB" dirty="0" smtClean="0"/>
              <a:t> pieces of </a:t>
            </a:r>
            <a:r>
              <a:rPr lang="en-GB" dirty="0" smtClean="0">
                <a:solidFill>
                  <a:srgbClr val="FFFF00"/>
                </a:solidFill>
              </a:rPr>
              <a:t>sacrum</a:t>
            </a:r>
            <a:r>
              <a:rPr lang="en-GB" dirty="0" smtClean="0"/>
              <a:t>.</a:t>
            </a:r>
          </a:p>
          <a:p>
            <a:pPr eaLnBrk="1" hangingPunct="1">
              <a:defRPr/>
            </a:pPr>
            <a:r>
              <a:rPr lang="en-GB" dirty="0" err="1" smtClean="0"/>
              <a:t>Normaiiy</a:t>
            </a:r>
            <a:r>
              <a:rPr lang="en-GB" dirty="0" smtClean="0"/>
              <a:t> it is more than </a:t>
            </a:r>
            <a:r>
              <a:rPr lang="en-GB" dirty="0" smtClean="0">
                <a:solidFill>
                  <a:srgbClr val="66FF33"/>
                </a:solidFill>
              </a:rPr>
              <a:t>90</a:t>
            </a:r>
            <a:r>
              <a:rPr lang="en-GB" dirty="0" smtClean="0"/>
              <a:t> .</a:t>
            </a:r>
          </a:p>
          <a:p>
            <a:pPr eaLnBrk="1" hangingPunct="1">
              <a:defRPr/>
            </a:pPr>
            <a:r>
              <a:rPr lang="en-GB" dirty="0" smtClean="0"/>
              <a:t>Narrow sacral angle suggest </a:t>
            </a:r>
            <a:r>
              <a:rPr lang="en-GB" i="1" dirty="0" smtClean="0"/>
              <a:t>flat sacrum</a:t>
            </a:r>
            <a:r>
              <a:rPr lang="en-GB" dirty="0" smtClean="0"/>
              <a:t> in </a:t>
            </a:r>
            <a:r>
              <a:rPr lang="en-GB" i="1" dirty="0" smtClean="0"/>
              <a:t>funnel pelvis</a:t>
            </a:r>
            <a:r>
              <a:rPr lang="en-GB" dirty="0" smtClean="0"/>
              <a:t>.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4133850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Axis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Mid perpendicular line drawn to the plane of inlet directed downward &amp; backwards.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When extended, this line passes through the </a:t>
            </a:r>
            <a:r>
              <a:rPr lang="en-GB" sz="2400" b="1" dirty="0" smtClean="0">
                <a:solidFill>
                  <a:srgbClr val="FF0000"/>
                </a:solidFill>
              </a:rPr>
              <a:t>umbilicus to coccyx</a:t>
            </a:r>
            <a:r>
              <a:rPr lang="en-GB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This Axis of inlet should coincide with the uterine axis for the easy passage of foetus through the brim. 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41338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Diameters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1. Antero posterior diameter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2. Obstetric conjugate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3. Diagonal conjugate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4. Oblique diameter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5. Transverse diameter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388" y="2708275"/>
            <a:ext cx="4392612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24863" cy="900113"/>
          </a:xfrm>
        </p:spPr>
        <p:txBody>
          <a:bodyPr/>
          <a:lstStyle/>
          <a:p>
            <a:pPr marL="762000" indent="-762000" eaLnBrk="1" hangingPunct="1">
              <a:buFontTx/>
              <a:buAutoNum type="arabicPeriod"/>
              <a:defRPr/>
            </a:pPr>
            <a:r>
              <a:rPr lang="en-GB" sz="4000" smtClean="0"/>
              <a:t>Antero diameter posterior 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557338"/>
            <a:ext cx="4038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/>
              <a:t>Extends from midpoint of sacral promontory to midpoint of upper border of symphysis pubis.</a:t>
            </a:r>
          </a:p>
          <a:p>
            <a:pPr eaLnBrk="1" hangingPunct="1">
              <a:defRPr/>
            </a:pPr>
            <a:r>
              <a:rPr lang="en-GB" sz="2400" smtClean="0"/>
              <a:t>Measures 11 cm (4 ¼”)</a:t>
            </a:r>
          </a:p>
          <a:p>
            <a:pPr eaLnBrk="1" hangingPunct="1">
              <a:defRPr/>
            </a:pPr>
            <a:r>
              <a:rPr lang="en-GB" sz="2400" smtClean="0"/>
              <a:t>It cannot be estimated directly.</a:t>
            </a:r>
          </a:p>
          <a:p>
            <a:pPr eaLnBrk="1" hangingPunct="1">
              <a:defRPr/>
            </a:pPr>
            <a:r>
              <a:rPr lang="en-GB" sz="2400" smtClean="0"/>
              <a:t>It is indirectly measured by deducting 1.2 cm (1/2”) from the diagonal conjugate.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smtClean="0"/>
              <a:t>Syn – True conjugate, anatomical conjugate, conjugate vera</a:t>
            </a:r>
            <a:br>
              <a:rPr lang="en-GB" sz="2400" smtClean="0"/>
            </a:br>
            <a:endParaRPr lang="en-GB" sz="2400" smtClean="0"/>
          </a:p>
        </p:txBody>
      </p:sp>
      <p:pic>
        <p:nvPicPr>
          <p:cNvPr id="27653" name="Picture 5" descr="medialpelvis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997200"/>
            <a:ext cx="25225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2. Obstetric conjugate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550862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/>
              <a:t>It is the distence between midpoint of sacral promontory to prominent bony projection in the mid line on the inner surface of the symphysis pubis.</a:t>
            </a:r>
          </a:p>
          <a:p>
            <a:pPr eaLnBrk="1" hangingPunct="1">
              <a:defRPr/>
            </a:pPr>
            <a:r>
              <a:rPr lang="en-GB" sz="2400" smtClean="0"/>
              <a:t>It is the shortest Antero posterior diameter of the inlet.</a:t>
            </a:r>
          </a:p>
          <a:p>
            <a:pPr eaLnBrk="1" hangingPunct="1">
              <a:defRPr/>
            </a:pPr>
            <a:r>
              <a:rPr lang="en-GB" sz="2400" smtClean="0"/>
              <a:t>It Measures 10 cm (4”) </a:t>
            </a:r>
          </a:p>
          <a:p>
            <a:pPr eaLnBrk="1" hangingPunct="1">
              <a:defRPr/>
            </a:pPr>
            <a:r>
              <a:rPr lang="en-GB" sz="2400" smtClean="0"/>
              <a:t>It cannot be clinicaly estimated .</a:t>
            </a:r>
          </a:p>
          <a:p>
            <a:pPr eaLnBrk="1" hangingPunct="1">
              <a:defRPr/>
            </a:pPr>
            <a:r>
              <a:rPr lang="en-GB" sz="2400" smtClean="0"/>
              <a:t>It is indirectly measured by deducting 1.5 - 2 cm (3/4”) from the diagonal conjugate.. </a:t>
            </a:r>
          </a:p>
        </p:txBody>
      </p:sp>
      <p:pic>
        <p:nvPicPr>
          <p:cNvPr id="28676" name="Picture 6" descr="medialpelvis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628775"/>
            <a:ext cx="3046413" cy="3913188"/>
          </a:xfrm>
          <a:noFill/>
          <a:ln w="28575">
            <a:solidFill>
              <a:srgbClr val="990000"/>
            </a:solidFill>
          </a:ln>
        </p:spPr>
      </p:pic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7235825" y="3068638"/>
            <a:ext cx="1008063" cy="1728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276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3. Diagonal conjugate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5292725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It is the distence between the lower border of symphysis pubis to the midpoint on sacral promontory.</a:t>
            </a:r>
          </a:p>
          <a:p>
            <a:pPr eaLnBrk="1" hangingPunct="1">
              <a:defRPr/>
            </a:pPr>
            <a:r>
              <a:rPr lang="en-GB" smtClean="0"/>
              <a:t> It Measures 12 cm (4 3/4”) </a:t>
            </a:r>
          </a:p>
          <a:p>
            <a:pPr eaLnBrk="1" hangingPunct="1">
              <a:defRPr/>
            </a:pPr>
            <a:r>
              <a:rPr lang="en-GB" smtClean="0"/>
              <a:t>It is measured during pelvic assessment in late pregnancy or in labour.</a:t>
            </a:r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</p:txBody>
      </p:sp>
      <p:pic>
        <p:nvPicPr>
          <p:cNvPr id="29700" name="Picture 6" descr="medialpelvis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88913"/>
            <a:ext cx="2930525" cy="3403600"/>
          </a:xfrm>
          <a:noFill/>
          <a:ln w="28575">
            <a:solidFill>
              <a:srgbClr val="990000"/>
            </a:solidFill>
          </a:ln>
        </p:spPr>
      </p:pic>
      <p:pic>
        <p:nvPicPr>
          <p:cNvPr id="29701" name="Picture 9" descr="DiagonalConjuga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773488"/>
            <a:ext cx="34559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Line 10"/>
          <p:cNvSpPr>
            <a:spLocks noChangeShapeType="1"/>
          </p:cNvSpPr>
          <p:nvPr/>
        </p:nvSpPr>
        <p:spPr bwMode="auto">
          <a:xfrm>
            <a:off x="7451725" y="1412875"/>
            <a:ext cx="576263" cy="1944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How to measure Diagonal conjugate 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86868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Place pt in dorsal position.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Take aseptic precautions.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Extended index &amp; middle fingers of gloved rt hand are  	introduced into vagina.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Try to palpate  through posterior vaginal fornix against 	hollow of the sacrum from below upwards with an 	attempt to reach the sacral promontory through the 	sacral concave curve.  { it is difficult in  normal pelvis}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The point at witch the bone recedes from the fingers is the 	sacral promontory.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Mark a point just below the symphysis pubis over the rt 	gloved finger.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The distence between the sacral promontory &amp; the Marked 	point gives the Diagonal conjugate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4. Oblique diameter</a:t>
            </a:r>
          </a:p>
        </p:txBody>
      </p:sp>
      <p:sp>
        <p:nvSpPr>
          <p:cNvPr id="47123" name="Rectangle 1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It measures </a:t>
            </a:r>
            <a:r>
              <a:rPr lang="en-GB" smtClean="0">
                <a:solidFill>
                  <a:srgbClr val="FF0000"/>
                </a:solidFill>
              </a:rPr>
              <a:t>from</a:t>
            </a:r>
            <a:r>
              <a:rPr lang="en-GB" smtClean="0"/>
              <a:t> one sacroiliac joint </a:t>
            </a:r>
            <a:r>
              <a:rPr lang="en-GB" smtClean="0">
                <a:solidFill>
                  <a:srgbClr val="FF0000"/>
                </a:solidFill>
              </a:rPr>
              <a:t>to</a:t>
            </a:r>
            <a:r>
              <a:rPr lang="en-GB" smtClean="0"/>
              <a:t> opposite iliopectenial eminance.</a:t>
            </a:r>
          </a:p>
          <a:p>
            <a:pPr eaLnBrk="1" hangingPunct="1">
              <a:defRPr/>
            </a:pPr>
            <a:r>
              <a:rPr lang="en-GB" smtClean="0"/>
              <a:t>They are two in no.</a:t>
            </a:r>
          </a:p>
          <a:p>
            <a:pPr eaLnBrk="1" hangingPunct="1">
              <a:defRPr/>
            </a:pPr>
            <a:r>
              <a:rPr lang="en-GB" smtClean="0"/>
              <a:t>Rt o d – Rt to Lt.</a:t>
            </a:r>
          </a:p>
          <a:p>
            <a:pPr eaLnBrk="1" hangingPunct="1">
              <a:defRPr/>
            </a:pPr>
            <a:r>
              <a:rPr lang="en-GB" smtClean="0"/>
              <a:t>Lt o d  - Lt to Rt</a:t>
            </a:r>
          </a:p>
          <a:p>
            <a:pPr eaLnBrk="1" hangingPunct="1">
              <a:defRPr/>
            </a:pPr>
            <a:r>
              <a:rPr lang="en-GB" smtClean="0"/>
              <a:t>Measures 12 cm </a:t>
            </a:r>
          </a:p>
          <a:p>
            <a:pPr eaLnBrk="1" hangingPunct="1">
              <a:defRPr/>
            </a:pPr>
            <a:r>
              <a:rPr lang="en-GB" smtClean="0"/>
              <a:t>(4 ¾”)</a:t>
            </a:r>
          </a:p>
        </p:txBody>
      </p:sp>
      <p:pic>
        <p:nvPicPr>
          <p:cNvPr id="31747" name="Picture 5" descr="diame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989138"/>
            <a:ext cx="4895850" cy="3314700"/>
          </a:xfrm>
          <a:noFill/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6732588" y="3573463"/>
            <a:ext cx="720725" cy="144462"/>
          </a:xfrm>
          <a:prstGeom prst="rect">
            <a:avLst/>
          </a:prstGeom>
          <a:solidFill>
            <a:srgbClr val="1C1C1C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 flipV="1">
            <a:off x="5651500" y="3284538"/>
            <a:ext cx="2016125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4984750" y="5465763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rgbClr val="FF0000"/>
                </a:solidFill>
              </a:rPr>
              <a:t>L O</a:t>
            </a:r>
          </a:p>
        </p:txBody>
      </p:sp>
      <p:sp>
        <p:nvSpPr>
          <p:cNvPr id="31751" name="Text Box 15"/>
          <p:cNvSpPr txBox="1">
            <a:spLocks noChangeArrowheads="1"/>
          </p:cNvSpPr>
          <p:nvPr/>
        </p:nvSpPr>
        <p:spPr bwMode="auto">
          <a:xfrm>
            <a:off x="7143750" y="5465763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rgbClr val="FFFF00"/>
                </a:solidFill>
              </a:rPr>
              <a:t>R O</a:t>
            </a:r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6156325" y="3068638"/>
            <a:ext cx="360363" cy="288925"/>
          </a:xfrm>
          <a:prstGeom prst="rect">
            <a:avLst/>
          </a:prstGeom>
          <a:solidFill>
            <a:srgbClr val="1C1C1C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31753" name="Line 17"/>
          <p:cNvSpPr>
            <a:spLocks noChangeShapeType="1"/>
          </p:cNvSpPr>
          <p:nvPr/>
        </p:nvSpPr>
        <p:spPr bwMode="auto">
          <a:xfrm flipH="1" flipV="1">
            <a:off x="5580063" y="3357563"/>
            <a:ext cx="1944687" cy="863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123" name="Picture 4" descr="sijoi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836613"/>
            <a:ext cx="4995862" cy="5153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5. Transverse diameter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850" y="1557338"/>
            <a:ext cx="4495800" cy="456565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Maximum distance between two farthest points on the iliopectenial eminance.</a:t>
            </a:r>
          </a:p>
          <a:p>
            <a:pPr eaLnBrk="1" hangingPunct="1">
              <a:defRPr/>
            </a:pPr>
            <a:r>
              <a:rPr lang="en-GB" smtClean="0"/>
              <a:t>It measures 13 cm</a:t>
            </a:r>
          </a:p>
          <a:p>
            <a:pPr eaLnBrk="1" hangingPunct="1">
              <a:defRPr/>
            </a:pPr>
            <a:r>
              <a:rPr lang="en-GB" smtClean="0"/>
              <a:t>(5 ¼”)</a:t>
            </a:r>
          </a:p>
          <a:p>
            <a:pPr eaLnBrk="1" hangingPunct="1">
              <a:defRPr/>
            </a:pPr>
            <a:r>
              <a:rPr lang="en-GB" smtClean="0"/>
              <a:t>It lies </a:t>
            </a:r>
            <a:r>
              <a:rPr lang="en-GB" smtClean="0">
                <a:solidFill>
                  <a:srgbClr val="FF0000"/>
                </a:solidFill>
              </a:rPr>
              <a:t>closer</a:t>
            </a:r>
            <a:r>
              <a:rPr lang="en-GB" smtClean="0"/>
              <a:t> to sacral promontory at a distance of 4 cm</a:t>
            </a:r>
          </a:p>
        </p:txBody>
      </p:sp>
      <p:pic>
        <p:nvPicPr>
          <p:cNvPr id="32772" name="Picture 6" descr="diame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2360613"/>
            <a:ext cx="3892550" cy="2635250"/>
          </a:xfrm>
          <a:noFill/>
        </p:spPr>
      </p:pic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6156325" y="3789363"/>
            <a:ext cx="1152525" cy="71437"/>
          </a:xfrm>
          <a:prstGeom prst="rect">
            <a:avLst/>
          </a:prstGeom>
          <a:solidFill>
            <a:srgbClr val="1C1C1C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32774" name="Oval 10"/>
          <p:cNvSpPr>
            <a:spLocks noChangeArrowheads="1"/>
          </p:cNvSpPr>
          <p:nvPr/>
        </p:nvSpPr>
        <p:spPr bwMode="auto">
          <a:xfrm>
            <a:off x="7092950" y="3716338"/>
            <a:ext cx="215900" cy="73025"/>
          </a:xfrm>
          <a:prstGeom prst="ellipse">
            <a:avLst/>
          </a:prstGeom>
          <a:solidFill>
            <a:srgbClr val="1C1C1C"/>
          </a:solidFill>
          <a:ln w="9525">
            <a:solidFill>
              <a:srgbClr val="1C1C1C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 flipV="1">
            <a:off x="5940425" y="3716338"/>
            <a:ext cx="1727200" cy="730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6804025" y="328453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6804025" y="3141663"/>
            <a:ext cx="0" cy="5746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6. Sacro cotyloid diameter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600200"/>
            <a:ext cx="4316412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It is the distence between the mid point of the sacral promontory to iliopectenial eminance.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It represcents the space occupied by the biparietal diameter of the head while negotiating the brim in flat pelvis.</a:t>
            </a:r>
          </a:p>
        </p:txBody>
      </p:sp>
      <p:pic>
        <p:nvPicPr>
          <p:cNvPr id="33796" name="Picture 5" descr="diamet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4808" y="1596372"/>
            <a:ext cx="3333334" cy="2257143"/>
          </a:xfrm>
          <a:noFill/>
        </p:spPr>
      </p:pic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084888" y="3789363"/>
            <a:ext cx="935037" cy="215900"/>
          </a:xfrm>
          <a:prstGeom prst="rect">
            <a:avLst/>
          </a:prstGeom>
          <a:solidFill>
            <a:srgbClr val="1C1C1C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33798" name="Oval 8"/>
          <p:cNvSpPr>
            <a:spLocks noChangeArrowheads="1"/>
          </p:cNvSpPr>
          <p:nvPr/>
        </p:nvSpPr>
        <p:spPr bwMode="auto">
          <a:xfrm>
            <a:off x="6011863" y="3716338"/>
            <a:ext cx="73025" cy="360362"/>
          </a:xfrm>
          <a:prstGeom prst="ellipse">
            <a:avLst/>
          </a:prstGeom>
          <a:solidFill>
            <a:srgbClr val="1C1C1C"/>
          </a:solidFill>
          <a:ln w="9525">
            <a:solidFill>
              <a:srgbClr val="1C1C1C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33799" name="Oval 9"/>
          <p:cNvSpPr>
            <a:spLocks noChangeArrowheads="1"/>
          </p:cNvSpPr>
          <p:nvPr/>
        </p:nvSpPr>
        <p:spPr bwMode="auto">
          <a:xfrm>
            <a:off x="6300788" y="3789363"/>
            <a:ext cx="576262" cy="863600"/>
          </a:xfrm>
          <a:prstGeom prst="ellipse">
            <a:avLst/>
          </a:prstGeom>
          <a:solidFill>
            <a:srgbClr val="1C1C1C"/>
          </a:solidFill>
          <a:ln w="9525">
            <a:solidFill>
              <a:srgbClr val="1C1C1C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 flipH="1">
            <a:off x="5867400" y="3357563"/>
            <a:ext cx="720725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Cavity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Things to be known in the Cavity are -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b="1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GB" b="1" smtClean="0">
                <a:solidFill>
                  <a:srgbClr val="00FFFF"/>
                </a:solidFill>
              </a:rPr>
              <a:t>plane of greatest pelvic dimension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b="1" smtClean="0">
                <a:solidFill>
                  <a:srgbClr val="00FFFF"/>
                </a:solidFill>
              </a:rPr>
              <a:t>          </a:t>
            </a:r>
            <a:r>
              <a:rPr lang="en-GB" b="1" smtClean="0">
                <a:solidFill>
                  <a:srgbClr val="FF0000"/>
                </a:solidFill>
              </a:rPr>
              <a:t>Shape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b="1" smtClean="0">
                <a:solidFill>
                  <a:srgbClr val="FF0000"/>
                </a:solidFill>
              </a:rPr>
              <a:t>          boundary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b="1" smtClean="0">
                <a:solidFill>
                  <a:srgbClr val="FF0000"/>
                </a:solidFill>
              </a:rPr>
              <a:t>          Diameters</a:t>
            </a:r>
            <a:r>
              <a:rPr lang="en-GB" smtClean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Cavity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Cavity</a:t>
            </a:r>
            <a:r>
              <a:rPr lang="en-GB" smtClean="0"/>
              <a:t> is the segment of pelvis bounded above by the inlet &amp; below by plane of least pelvic dimensions.</a:t>
            </a:r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r>
              <a:rPr lang="en-GB" smtClean="0">
                <a:solidFill>
                  <a:srgbClr val="00FFFF"/>
                </a:solidFill>
              </a:rPr>
              <a:t> </a:t>
            </a:r>
            <a:r>
              <a:rPr lang="en-GB" b="1" smtClean="0">
                <a:solidFill>
                  <a:srgbClr val="00FFFF"/>
                </a:solidFill>
              </a:rPr>
              <a:t>Shape</a:t>
            </a:r>
            <a:r>
              <a:rPr lang="en-GB" smtClean="0"/>
              <a:t> is almost round.</a:t>
            </a:r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4663" y="274638"/>
            <a:ext cx="44021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Plane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0"/>
            <a:ext cx="5292725" cy="6335713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/>
              <a:t> it is the </a:t>
            </a:r>
            <a:r>
              <a:rPr lang="en-GB" sz="2400" b="1" smtClean="0">
                <a:solidFill>
                  <a:srgbClr val="00FFFF"/>
                </a:solidFill>
              </a:rPr>
              <a:t>plane of greatest pelvic dimension</a:t>
            </a:r>
            <a:r>
              <a:rPr lang="en-GB" sz="2400" smtClean="0"/>
              <a:t> &amp; it is the most roomy plane in true pelvis.</a:t>
            </a:r>
          </a:p>
          <a:p>
            <a:pPr eaLnBrk="1" hangingPunct="1">
              <a:defRPr/>
            </a:pPr>
            <a:r>
              <a:rPr lang="en-GB" sz="2400" b="1" u="sng" smtClean="0">
                <a:solidFill>
                  <a:srgbClr val="FF0066"/>
                </a:solidFill>
              </a:rPr>
              <a:t>Plane</a:t>
            </a:r>
            <a:r>
              <a:rPr lang="en-GB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extend</a:t>
            </a:r>
            <a:r>
              <a:rPr lang="en-GB" sz="2400" smtClean="0"/>
              <a:t> from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    Ant -  midpoint of posterior   	 	surface of symphysis pubis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    Post - junction of </a:t>
            </a:r>
            <a:r>
              <a:rPr lang="en-GB" sz="2400" b="1" smtClean="0">
                <a:solidFill>
                  <a:srgbClr val="FFFF00"/>
                </a:solidFill>
              </a:rPr>
              <a:t>2</a:t>
            </a:r>
            <a:r>
              <a:rPr lang="en-GB" sz="2400" b="1" baseline="30000" smtClean="0">
                <a:solidFill>
                  <a:srgbClr val="FFFF00"/>
                </a:solidFill>
              </a:rPr>
              <a:t>nd</a:t>
            </a:r>
            <a:r>
              <a:rPr lang="en-GB" sz="2400" b="1" smtClean="0">
                <a:solidFill>
                  <a:srgbClr val="FFFF00"/>
                </a:solidFill>
              </a:rPr>
              <a:t> &amp; 3</a:t>
            </a:r>
            <a:r>
              <a:rPr lang="en-GB" sz="2400" b="1" baseline="30000" smtClean="0">
                <a:solidFill>
                  <a:srgbClr val="FFFF00"/>
                </a:solidFill>
              </a:rPr>
              <a:t>rd</a:t>
            </a:r>
            <a:r>
              <a:rPr lang="en-GB" sz="2400" smtClean="0"/>
              <a:t> sacral 	vertebrae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    Later – ischial bone over middle 	of acetabulum.</a:t>
            </a:r>
          </a:p>
          <a:p>
            <a:pPr eaLnBrk="1" hangingPunct="1">
              <a:defRPr/>
            </a:pPr>
            <a:r>
              <a:rPr lang="en-GB" sz="2400" b="1" smtClean="0">
                <a:solidFill>
                  <a:srgbClr val="FF0000"/>
                </a:solidFill>
              </a:rPr>
              <a:t>Shape</a:t>
            </a:r>
            <a:r>
              <a:rPr lang="en-GB" sz="2400" smtClean="0"/>
              <a:t> of plane – Round</a:t>
            </a:r>
          </a:p>
          <a:p>
            <a:pPr eaLnBrk="1" hangingPunct="1">
              <a:defRPr/>
            </a:pPr>
            <a:r>
              <a:rPr lang="en-GB" sz="2400" b="1" smtClean="0">
                <a:solidFill>
                  <a:srgbClr val="FF0000"/>
                </a:solidFill>
              </a:rPr>
              <a:t>Diameters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   Anteroposterior –  4 ¾”(12 cm)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   Oblique            –  4 ¾”(12 cm)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   Transverse       –  4 ¾”(12 cm) </a:t>
            </a:r>
          </a:p>
        </p:txBody>
      </p:sp>
      <p:pic>
        <p:nvPicPr>
          <p:cNvPr id="37892" name="Picture 6" descr="medialpelvis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8948" y="1488097"/>
            <a:ext cx="1925053" cy="2473693"/>
          </a:xfrm>
          <a:noFill/>
        </p:spPr>
      </p:pic>
      <p:sp>
        <p:nvSpPr>
          <p:cNvPr id="37893" name="Line 7"/>
          <p:cNvSpPr>
            <a:spLocks noChangeShapeType="1"/>
          </p:cNvSpPr>
          <p:nvPr/>
        </p:nvSpPr>
        <p:spPr bwMode="auto">
          <a:xfrm flipH="1" flipV="1">
            <a:off x="6804025" y="4005263"/>
            <a:ext cx="1439863" cy="1511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Plane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</a:rPr>
              <a:t>Plane of least dimensions</a:t>
            </a:r>
            <a:r>
              <a:rPr lang="en-US" smtClean="0">
                <a:solidFill>
                  <a:srgbClr val="CC3300"/>
                </a:solidFill>
              </a:rPr>
              <a:t>. </a:t>
            </a:r>
            <a:r>
              <a:rPr lang="en-US" smtClean="0"/>
              <a:t>Extends throughlower margine of symphysis pubis,tip of the sacrum and ischial </a:t>
            </a:r>
            <a:r>
              <a:rPr lang="en-US" smtClean="0">
                <a:solidFill>
                  <a:srgbClr val="CC0000"/>
                </a:solidFill>
              </a:rPr>
              <a:t>spines.Antero-post diameter about 11.5cm, Transverse diamete about10.5cm.</a:t>
            </a:r>
            <a:endParaRPr lang="en-GB" smtClean="0">
              <a:solidFill>
                <a:srgbClr val="CC0000"/>
              </a:solidFill>
            </a:endParaRPr>
          </a:p>
        </p:txBody>
      </p:sp>
      <p:pic>
        <p:nvPicPr>
          <p:cNvPr id="38916" name="Picture 6" descr="medialpelvis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03888" y="1916113"/>
            <a:ext cx="2481262" cy="3187700"/>
          </a:xfrm>
          <a:noFill/>
        </p:spPr>
      </p:pic>
      <p:sp>
        <p:nvSpPr>
          <p:cNvPr id="38917" name="Line 7"/>
          <p:cNvSpPr>
            <a:spLocks noChangeShapeType="1"/>
          </p:cNvSpPr>
          <p:nvPr/>
        </p:nvSpPr>
        <p:spPr bwMode="auto">
          <a:xfrm flipH="1" flipV="1">
            <a:off x="6156325" y="3933825"/>
            <a:ext cx="1295400" cy="935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5250" cy="34417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outlet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4005263"/>
            <a:ext cx="8229600" cy="212883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The lower circumference of the pelvis is very irregular; the space enclosed by it is named the </a:t>
            </a:r>
            <a:r>
              <a:rPr lang="en-US" sz="2800" b="1" smtClean="0">
                <a:solidFill>
                  <a:srgbClr val="FF9900"/>
                </a:solidFill>
              </a:rPr>
              <a:t>inferior aperture or outlet</a:t>
            </a:r>
            <a:r>
              <a:rPr lang="en-US" sz="2800" b="1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 And is bounded behind by the point of the coccyx, and laterally by the ischial tuberosities.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These eminences are separated by three notches: one in front,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The </a:t>
            </a:r>
            <a:r>
              <a:rPr lang="en-US" sz="2800" b="1" smtClean="0">
                <a:solidFill>
                  <a:srgbClr val="FF0066"/>
                </a:solidFill>
              </a:rPr>
              <a:t>pubic arch</a:t>
            </a:r>
            <a:r>
              <a:rPr lang="en-US" sz="2800" b="1" smtClean="0"/>
              <a:t>, formed by the convergence of the inferior rami of the ischium and pubis on either side.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The </a:t>
            </a:r>
            <a:r>
              <a:rPr lang="en-US" sz="2800" b="1" smtClean="0">
                <a:solidFill>
                  <a:srgbClr val="FF0066"/>
                </a:solidFill>
              </a:rPr>
              <a:t>other notches</a:t>
            </a:r>
            <a:r>
              <a:rPr lang="en-US" sz="2800" b="1" smtClean="0"/>
              <a:t>, one on either side, are formed by the sacrum and coccyx behind, the ischium in front, and the ilium above; they are called the </a:t>
            </a:r>
            <a:r>
              <a:rPr lang="en-US" sz="2800" b="1" smtClean="0">
                <a:solidFill>
                  <a:srgbClr val="FF0000"/>
                </a:solidFill>
              </a:rPr>
              <a:t>sciatic notches</a:t>
            </a:r>
            <a:r>
              <a:rPr lang="en-US" sz="2800" b="1" smtClean="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In the natural state they are converted into foramina by the sacrotuberous and sacrospinous ligaments.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 When the ligaments are </a:t>
            </a:r>
            <a:r>
              <a:rPr lang="en-US" sz="2800" b="1" i="1" smtClean="0"/>
              <a:t>in situ,</a:t>
            </a:r>
            <a:r>
              <a:rPr lang="en-US" sz="2800" b="1" smtClean="0"/>
              <a:t> the inferior aperture of the pelvis is lozenge-shaped, bounded, in front, by the pubic arcuate ligament and the inferior rami of the pubes and ischia; laterally, by the ischial tuberosities; and behind, by the sacrotuberous ligaments and the tip of the coccyx.</a:t>
            </a:r>
            <a:endParaRPr lang="en-GB" sz="28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/>
              <a:t>Anatomically pelvis is divided into 2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False pelvis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the greater pelvis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pelvis major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True pelvis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The lesser pelvis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Or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Pelvis minor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547813" y="1484313"/>
            <a:ext cx="40322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547813" y="1484313"/>
            <a:ext cx="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580063" y="1484313"/>
            <a:ext cx="0" cy="649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563938" y="908050"/>
            <a:ext cx="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Outlet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smtClean="0">
                <a:solidFill>
                  <a:srgbClr val="FFFF00"/>
                </a:solidFill>
              </a:rPr>
              <a:t>Obstetrical Outlet</a:t>
            </a:r>
            <a:r>
              <a:rPr lang="en-GB" smtClean="0"/>
              <a:t>                      Boundary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Shape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Plane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Axis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Diameters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      Antero posterior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      Transverse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      Posterior sagittal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smtClean="0">
                <a:solidFill>
                  <a:srgbClr val="FFFF00"/>
                </a:solidFill>
              </a:rPr>
              <a:t>Anatomical Outlet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Boundary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Shape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Plane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Axis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Diameters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      Antero posterior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      Transverse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       Posterior sagittal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Subpubic angle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/>
              <a:t>     Pubic arch</a:t>
            </a: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4500563" y="1125538"/>
            <a:ext cx="1439862" cy="5032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H="1">
            <a:off x="3203575" y="1125538"/>
            <a:ext cx="1296988" cy="503237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</a:rPr>
              <a:t>Obstetrical Outlet</a:t>
            </a:r>
            <a:r>
              <a:rPr lang="en-GB" sz="4000" smtClean="0"/>
              <a:t> </a:t>
            </a:r>
            <a:r>
              <a:rPr lang="en-GB" sz="4000" b="1" smtClean="0">
                <a:solidFill>
                  <a:srgbClr val="FFFF00"/>
                </a:solidFill>
              </a:rPr>
              <a:t>Anatomical Outlet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196975"/>
            <a:ext cx="4495800" cy="352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It is the segment of pelvis bounded by the plane of the least pelvic dimensions &amp; below by the anatomical outlet.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Its anterior wall is deficient at the pubic arch.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Lateral walls are formed by ischial bones.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Posterior wall forms coccyx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125538"/>
            <a:ext cx="449580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smtClean="0">
                <a:solidFill>
                  <a:srgbClr val="FFFF00"/>
                </a:solidFill>
              </a:rPr>
              <a:t>Or</a:t>
            </a:r>
            <a:r>
              <a:rPr lang="en-GB" sz="2400" smtClean="0"/>
              <a:t> </a:t>
            </a:r>
            <a:r>
              <a:rPr lang="en-GB" sz="2400" b="1" smtClean="0">
                <a:solidFill>
                  <a:srgbClr val="FFFF00"/>
                </a:solidFill>
              </a:rPr>
              <a:t>bony outlet</a:t>
            </a:r>
            <a:r>
              <a:rPr lang="en-GB" sz="240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 bounded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Anteriorly -  inferior border 	of symphysis pubis          Laterally – ischiopubic rami 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               ischial tuberosity,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,                  sacrotuberous and   	 sacrospinous ligaments  posteriorly - tip of coccyx.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It consist of two triangular planes with a common base formed by joining 2 ischial tuberosities.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Ant apex  - at inferior border of pubic arch.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Post apex – at the tip of the coccyx.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smtClean="0"/>
          </a:p>
        </p:txBody>
      </p:sp>
      <p:pic>
        <p:nvPicPr>
          <p:cNvPr id="44037" name="Picture 7" descr="2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724400"/>
            <a:ext cx="28400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76200" cmpd="tri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4039" name="Picture 10" descr="!rostar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5805488"/>
            <a:ext cx="4000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1" descr="!rostar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724400"/>
            <a:ext cx="4000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2" descr="!rostar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300663"/>
            <a:ext cx="4000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3" descr="!rostar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300663"/>
            <a:ext cx="4000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1835150" y="5516563"/>
            <a:ext cx="14414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680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274638"/>
            <a:ext cx="461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PELVIC OUTLET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333375"/>
            <a:ext cx="4495800" cy="6524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Boundary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Anteriorly -  inferior border of   		symphysis pubis,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Laterally - pubic bone,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                ischium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,                  sacrotuberous and   	 sacrospinous ligaments  posteriorly - tip of coccyx.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Planes</a:t>
            </a:r>
            <a:r>
              <a:rPr lang="en-GB" sz="2400" smtClean="0"/>
              <a:t> of pelvic outlet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       They lie on two triangular planes with base joining two ischial tuberosites due to downward projection of the ischial tuberosites.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smtClean="0"/>
              <a:t> </a:t>
            </a:r>
            <a:r>
              <a:rPr lang="en-GB" sz="2400" smtClean="0">
                <a:solidFill>
                  <a:srgbClr val="FFFF00"/>
                </a:solidFill>
              </a:rPr>
              <a:t>Shape</a:t>
            </a:r>
            <a:r>
              <a:rPr lang="en-GB" sz="2400" smtClean="0"/>
              <a:t> - oval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smtClean="0"/>
          </a:p>
        </p:txBody>
      </p:sp>
      <p:pic>
        <p:nvPicPr>
          <p:cNvPr id="46084" name="Picture 5" descr="23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11688" y="1989138"/>
            <a:ext cx="4532312" cy="3009900"/>
          </a:xfrm>
          <a:noFill/>
        </p:spPr>
      </p:pic>
      <p:sp>
        <p:nvSpPr>
          <p:cNvPr id="46085" name="Oval 7"/>
          <p:cNvSpPr>
            <a:spLocks noChangeArrowheads="1"/>
          </p:cNvSpPr>
          <p:nvPr/>
        </p:nvSpPr>
        <p:spPr bwMode="auto">
          <a:xfrm>
            <a:off x="6156325" y="2420938"/>
            <a:ext cx="1511300" cy="1223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>
            <a:off x="5580063" y="3213100"/>
            <a:ext cx="2663825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Line 9"/>
          <p:cNvSpPr>
            <a:spLocks noChangeShapeType="1"/>
          </p:cNvSpPr>
          <p:nvPr/>
        </p:nvSpPr>
        <p:spPr bwMode="auto">
          <a:xfrm flipH="1" flipV="1">
            <a:off x="5580063" y="3213100"/>
            <a:ext cx="1296987" cy="79216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10"/>
          <p:cNvSpPr>
            <a:spLocks noChangeShapeType="1"/>
          </p:cNvSpPr>
          <p:nvPr/>
        </p:nvSpPr>
        <p:spPr bwMode="auto">
          <a:xfrm flipH="1">
            <a:off x="6877050" y="3284538"/>
            <a:ext cx="1366838" cy="7207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 flipV="1">
            <a:off x="5580063" y="2060575"/>
            <a:ext cx="1368425" cy="11525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 flipH="1" flipV="1">
            <a:off x="6948488" y="2060575"/>
            <a:ext cx="1295400" cy="12239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Diameters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smtClean="0">
                <a:solidFill>
                  <a:srgbClr val="FF0000"/>
                </a:solidFill>
              </a:rPr>
              <a:t>Antero posterior</a:t>
            </a:r>
            <a:r>
              <a:rPr lang="en-GB" sz="2400" smtClean="0"/>
              <a:t> -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     5 ¼” (13cm)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extends from mid point of inferior border of </a:t>
            </a:r>
            <a:r>
              <a:rPr lang="en-GB" sz="2400" smtClean="0">
                <a:solidFill>
                  <a:srgbClr val="FF9933"/>
                </a:solidFill>
              </a:rPr>
              <a:t>symphysis pubis</a:t>
            </a:r>
            <a:r>
              <a:rPr lang="en-GB" sz="2400" smtClean="0"/>
              <a:t> to tip of </a:t>
            </a:r>
            <a:r>
              <a:rPr lang="en-GB" sz="2400" smtClean="0">
                <a:solidFill>
                  <a:srgbClr val="FF9933"/>
                </a:solidFill>
              </a:rPr>
              <a:t>coccyx</a:t>
            </a:r>
            <a:r>
              <a:rPr lang="en-GB" sz="240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posterior point becomes tip of sacrum when coccyx is displaced backward during delivery of fetal head.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smtClean="0">
                <a:solidFill>
                  <a:srgbClr val="FF0000"/>
                </a:solidFill>
              </a:rPr>
              <a:t>OBLIQUE</a:t>
            </a:r>
            <a:r>
              <a:rPr lang="en-GB" sz="2400" smtClean="0"/>
              <a:t> - 4 ¾” (12cm)</a:t>
            </a:r>
          </a:p>
        </p:txBody>
      </p:sp>
      <p:pic>
        <p:nvPicPr>
          <p:cNvPr id="47108" name="Picture 6" descr="23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80000" y="2341563"/>
            <a:ext cx="3884613" cy="2579687"/>
          </a:xfrm>
          <a:noFill/>
        </p:spPr>
      </p:pic>
      <p:sp>
        <p:nvSpPr>
          <p:cNvPr id="47109" name="Line 7"/>
          <p:cNvSpPr>
            <a:spLocks noChangeShapeType="1"/>
          </p:cNvSpPr>
          <p:nvPr/>
        </p:nvSpPr>
        <p:spPr bwMode="auto">
          <a:xfrm flipH="1">
            <a:off x="7019925" y="2636838"/>
            <a:ext cx="73025" cy="14398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8" descr="TransverseOutlet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tretch>
            <a:fillRect/>
          </a:stretch>
        </p:blipFill>
        <p:spPr>
          <a:xfrm>
            <a:off x="3894402" y="4986338"/>
            <a:ext cx="1401233" cy="1050925"/>
          </a:xfr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4958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Transverse -        measures  4¼” (10.6cm) measuring from medial border of the ischail tuberosities.This is called </a:t>
            </a:r>
            <a:r>
              <a:rPr lang="en-GB" smtClean="0">
                <a:solidFill>
                  <a:srgbClr val="FF0000"/>
                </a:solidFill>
              </a:rPr>
              <a:t>TRANSVERSE DIAMETER OF OUTLET</a:t>
            </a:r>
            <a:r>
              <a:rPr lang="en-GB" smtClean="0"/>
              <a:t> (TDO)  </a:t>
            </a:r>
          </a:p>
          <a:p>
            <a:pPr eaLnBrk="1" hangingPunct="1">
              <a:defRPr/>
            </a:pPr>
            <a:r>
              <a:rPr lang="en-GB" smtClean="0"/>
              <a:t>It can be clinically measured.</a:t>
            </a:r>
          </a:p>
        </p:txBody>
      </p:sp>
      <p:pic>
        <p:nvPicPr>
          <p:cNvPr id="48131" name="Picture 6" descr="239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133975" y="1670844"/>
            <a:ext cx="3175000" cy="2108200"/>
          </a:xfrm>
          <a:noFill/>
        </p:spPr>
      </p:pic>
      <p:sp>
        <p:nvSpPr>
          <p:cNvPr id="48132" name="Line 7"/>
          <p:cNvSpPr>
            <a:spLocks noChangeShapeType="1"/>
          </p:cNvSpPr>
          <p:nvPr/>
        </p:nvSpPr>
        <p:spPr bwMode="auto">
          <a:xfrm>
            <a:off x="6011863" y="5013325"/>
            <a:ext cx="1655762" cy="71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3300"/>
                </a:solidFill>
              </a:rPr>
              <a:t>Post sagital diameter</a:t>
            </a:r>
            <a:r>
              <a:rPr lang="en-US" smtClean="0"/>
              <a:t> Distance from mid point of line between ischial tuberosities and external surface of tip of scrum about 7.0cm.</a:t>
            </a:r>
            <a:endParaRPr lang="en-GB" smtClean="0"/>
          </a:p>
        </p:txBody>
      </p:sp>
      <p:pic>
        <p:nvPicPr>
          <p:cNvPr id="49156" name="Picture 7" descr="2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357563"/>
            <a:ext cx="453231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Line 8"/>
          <p:cNvSpPr>
            <a:spLocks noChangeShapeType="1"/>
          </p:cNvSpPr>
          <p:nvPr/>
        </p:nvSpPr>
        <p:spPr bwMode="auto">
          <a:xfrm>
            <a:off x="6227763" y="4581525"/>
            <a:ext cx="0" cy="7191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274638"/>
            <a:ext cx="49069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Sub pubic angle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404813"/>
            <a:ext cx="4495800" cy="6453187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/>
              <a:t>It is formed by the   	descending rami  of     	pubic bones.              </a:t>
            </a:r>
          </a:p>
          <a:p>
            <a:pPr eaLnBrk="1" hangingPunct="1">
              <a:defRPr/>
            </a:pPr>
            <a:r>
              <a:rPr lang="en-GB" sz="2400" smtClean="0"/>
              <a:t>It measures 90 degree 	or  	more. </a:t>
            </a:r>
          </a:p>
          <a:p>
            <a:pPr eaLnBrk="1" hangingPunct="1">
              <a:defRPr/>
            </a:pPr>
            <a:r>
              <a:rPr lang="en-GB" sz="2400" smtClean="0"/>
              <a:t>subpubic arch is wide and round disc of </a:t>
            </a:r>
            <a:r>
              <a:rPr lang="en-GB" sz="2400" b="1" smtClean="0">
                <a:solidFill>
                  <a:srgbClr val="00CC00"/>
                </a:solidFill>
              </a:rPr>
              <a:t>9.4cm  </a:t>
            </a:r>
            <a:r>
              <a:rPr lang="en-GB" sz="2400" smtClean="0"/>
              <a:t>diameters.</a:t>
            </a:r>
          </a:p>
          <a:p>
            <a:pPr eaLnBrk="1" hangingPunct="1">
              <a:defRPr/>
            </a:pPr>
            <a:r>
              <a:rPr lang="en-GB" sz="2400" smtClean="0"/>
              <a:t>Diameter of well flexed vertex can pass through pubic arch at a distance of </a:t>
            </a:r>
            <a:r>
              <a:rPr lang="en-GB" sz="2400" b="1" u="sng" smtClean="0">
                <a:solidFill>
                  <a:srgbClr val="FF0066"/>
                </a:solidFill>
              </a:rPr>
              <a:t>1cm </a:t>
            </a:r>
            <a:r>
              <a:rPr lang="en-GB" sz="2400" smtClean="0"/>
              <a:t>from midpoint of inferior border of symphysis.</a:t>
            </a:r>
          </a:p>
          <a:p>
            <a:pPr eaLnBrk="1" hangingPunct="1">
              <a:defRPr/>
            </a:pPr>
            <a:r>
              <a:rPr lang="en-GB" sz="2400" smtClean="0"/>
              <a:t>This distance is called    </a:t>
            </a:r>
            <a:r>
              <a:rPr lang="en-GB" sz="2400" u="sng" smtClean="0">
                <a:solidFill>
                  <a:srgbClr val="FF0000"/>
                </a:solidFill>
                <a:effectLst/>
              </a:rPr>
              <a:t>waste space of Morris</a:t>
            </a:r>
            <a:r>
              <a:rPr lang="en-GB" sz="2400" smtClean="0"/>
              <a:t>.  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76825" y="1600200"/>
            <a:ext cx="3609975" cy="4533900"/>
          </a:xfrm>
        </p:spPr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50181" name="Picture 4" descr="2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76475"/>
            <a:ext cx="4038600" cy="28813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6804025" y="4797425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>
                <a:solidFill>
                  <a:srgbClr val="0000FF"/>
                </a:solidFill>
              </a:rPr>
              <a:t>9.4cm</a:t>
            </a: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7092950" y="4652963"/>
            <a:ext cx="0" cy="14446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692150"/>
            <a:ext cx="4537075" cy="544195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If the waste space Morris is </a:t>
            </a:r>
            <a:r>
              <a:rPr lang="en-GB" smtClean="0">
                <a:solidFill>
                  <a:srgbClr val="FF0000"/>
                </a:solidFill>
              </a:rPr>
              <a:t>more than </a:t>
            </a:r>
            <a:r>
              <a:rPr lang="en-GB" b="1" smtClean="0">
                <a:solidFill>
                  <a:srgbClr val="FF0000"/>
                </a:solidFill>
              </a:rPr>
              <a:t>1cm</a:t>
            </a:r>
            <a:r>
              <a:rPr lang="en-GB" smtClean="0"/>
              <a:t> due to </a:t>
            </a:r>
            <a:r>
              <a:rPr lang="en-GB" smtClean="0">
                <a:solidFill>
                  <a:srgbClr val="FFFF00"/>
                </a:solidFill>
              </a:rPr>
              <a:t>narrow</a:t>
            </a:r>
            <a:r>
              <a:rPr lang="en-GB" smtClean="0"/>
              <a:t> subpubic angle, available antero posterior diameter of outlet becomes </a:t>
            </a:r>
            <a:r>
              <a:rPr lang="en-GB" smtClean="0">
                <a:solidFill>
                  <a:srgbClr val="00CC00"/>
                </a:solidFill>
              </a:rPr>
              <a:t>less</a:t>
            </a:r>
            <a:r>
              <a:rPr lang="en-GB" smtClean="0"/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   and fetal head had to pass </a:t>
            </a:r>
            <a:r>
              <a:rPr lang="en-GB" b="1" smtClean="0">
                <a:solidFill>
                  <a:srgbClr val="FF9933"/>
                </a:solidFill>
              </a:rPr>
              <a:t>injuring perineum</a:t>
            </a:r>
            <a:r>
              <a:rPr lang="en-GB" smtClean="0"/>
              <a:t> or even </a:t>
            </a:r>
            <a:r>
              <a:rPr lang="en-GB" b="1" smtClean="0">
                <a:solidFill>
                  <a:srgbClr val="FF9933"/>
                </a:solidFill>
              </a:rPr>
              <a:t>gets arrested</a:t>
            </a:r>
            <a:r>
              <a:rPr lang="en-GB" smtClean="0"/>
              <a:t> .</a:t>
            </a:r>
          </a:p>
        </p:txBody>
      </p:sp>
      <p:pic>
        <p:nvPicPr>
          <p:cNvPr id="51203" name="Picture 7" descr="24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33975" y="1442244"/>
            <a:ext cx="3175000" cy="2565400"/>
          </a:xfrm>
          <a:noFill/>
        </p:spPr>
      </p:pic>
      <p:sp>
        <p:nvSpPr>
          <p:cNvPr id="51204" name="Line 8"/>
          <p:cNvSpPr>
            <a:spLocks noChangeShapeType="1"/>
          </p:cNvSpPr>
          <p:nvPr/>
        </p:nvSpPr>
        <p:spPr bwMode="auto">
          <a:xfrm>
            <a:off x="6659563" y="4724400"/>
            <a:ext cx="0" cy="2174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Oval 9"/>
          <p:cNvSpPr>
            <a:spLocks noChangeArrowheads="1"/>
          </p:cNvSpPr>
          <p:nvPr/>
        </p:nvSpPr>
        <p:spPr bwMode="auto">
          <a:xfrm>
            <a:off x="6443663" y="4941888"/>
            <a:ext cx="433387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MIDPELVIS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MIDPELVIS is the narrowest segment of true pelvis lying between obstetric outlet below and roomy pelvic cavity above.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/>
              <a:t>Bony land marks of pelvic brim from anterior to posterior -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1. upper border of  	  	 symphysis pubis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2. Pubic crest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3. Pubic tubercle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4. Pectineal 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5. Iliopubic eminence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6. Iliopectineal 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7. Sacroiliac articulation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8. Anterior border of   	 the ala of sacrum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9. Sacral promontory </a:t>
            </a:r>
          </a:p>
        </p:txBody>
      </p:sp>
      <p:pic>
        <p:nvPicPr>
          <p:cNvPr id="7172" name="Picture 6" descr="24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1323012"/>
            <a:ext cx="3930650" cy="2803864"/>
          </a:xfrm>
          <a:solidFill>
            <a:schemeClr val="folHlink"/>
          </a:solidFill>
        </p:spPr>
      </p:pic>
      <p:pic>
        <p:nvPicPr>
          <p:cNvPr id="1026" name="Ink 7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075" y="3125788"/>
            <a:ext cx="1954213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Grp="1" noChangeArrowheads="1"/>
          </p:cNvSpPr>
          <p:nvPr>
            <p:ph type="title"/>
          </p:nvPr>
        </p:nvSpPr>
        <p:spPr>
          <a:xfrm>
            <a:off x="4356100" y="274638"/>
            <a:ext cx="4330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MIDPELVIS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338"/>
            <a:ext cx="4572000" cy="6697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Plane.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Plane at midpelvis is   	called </a:t>
            </a:r>
            <a:r>
              <a:rPr lang="en-GB" sz="2400" b="1" u="sng" smtClean="0">
                <a:solidFill>
                  <a:srgbClr val="00CC00"/>
                </a:solidFill>
              </a:rPr>
              <a:t>plane of least 	pelvic dimension</a:t>
            </a:r>
            <a:r>
              <a:rPr lang="en-GB" sz="240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Boundaries-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anteriorly lower border of   	 symphysis pubis,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inner aspect of inferior  	ramus and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obturator foramen,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ischialspine,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sacrospinous ligament and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tip of sacrum.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Ischail spines form two important landmarks of this plane.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Shape of plane-anteroposterior oval.</a:t>
            </a:r>
          </a:p>
        </p:txBody>
      </p:sp>
      <p:pic>
        <p:nvPicPr>
          <p:cNvPr id="53252" name="Picture 7" descr="medialpelvis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989138"/>
            <a:ext cx="3084512" cy="3960812"/>
          </a:xfrm>
          <a:noFill/>
        </p:spPr>
      </p:pic>
      <p:sp>
        <p:nvSpPr>
          <p:cNvPr id="53253" name="Line 8"/>
          <p:cNvSpPr>
            <a:spLocks noChangeShapeType="1"/>
          </p:cNvSpPr>
          <p:nvPr/>
        </p:nvSpPr>
        <p:spPr bwMode="auto">
          <a:xfrm flipH="1" flipV="1">
            <a:off x="5508625" y="4652963"/>
            <a:ext cx="1655763" cy="10810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3254" name="Picture 10" descr="!rostar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81525"/>
            <a:ext cx="4000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274638"/>
            <a:ext cx="4978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Diameters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88913"/>
            <a:ext cx="4038600" cy="5945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Anteroposterior-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smtClean="0"/>
              <a:t>         5 1/4'”(13cm)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Oblique-4 ¾”(12cm)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Transverse-4”(10cm).This is the transverse distance between two ischail spines.This is called </a:t>
            </a:r>
            <a:r>
              <a:rPr lang="en-GB" sz="2400" b="1" smtClean="0">
                <a:solidFill>
                  <a:srgbClr val="FFFF00"/>
                </a:solidFill>
              </a:rPr>
              <a:t>interspinous diameters It</a:t>
            </a:r>
            <a:r>
              <a:rPr lang="en-GB" sz="2400" smtClean="0"/>
              <a:t> is the </a:t>
            </a:r>
            <a:r>
              <a:rPr lang="en-GB" sz="2400" smtClean="0">
                <a:solidFill>
                  <a:srgbClr val="FF0066"/>
                </a:solidFill>
              </a:rPr>
              <a:t>narrowest</a:t>
            </a:r>
            <a:r>
              <a:rPr lang="en-GB" sz="2400" smtClean="0"/>
              <a:t> diameter of ture pelvis.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smtClean="0"/>
              <a:t>Posterior sagittal diameter of plane of least dimension is </a:t>
            </a:r>
            <a:r>
              <a:rPr lang="en-GB" sz="2400" smtClean="0">
                <a:solidFill>
                  <a:srgbClr val="00CC00"/>
                </a:solidFill>
              </a:rPr>
              <a:t>4.5cm</a:t>
            </a:r>
            <a:r>
              <a:rPr lang="en-GB" sz="2400" smtClean="0"/>
              <a:t> or above lying between tip of sacrum and interspinous diameter.</a:t>
            </a:r>
          </a:p>
        </p:txBody>
      </p:sp>
      <p:pic>
        <p:nvPicPr>
          <p:cNvPr id="54276" name="Picture 5" descr="24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1323012"/>
            <a:ext cx="3930650" cy="2803864"/>
          </a:xfrm>
          <a:solidFill>
            <a:schemeClr val="folHlink"/>
          </a:solidFill>
        </p:spPr>
      </p:pic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5867400" y="4076700"/>
            <a:ext cx="1441450" cy="144463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6588125" y="3860800"/>
            <a:ext cx="71438" cy="2889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Importance of ischial spine.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81075"/>
            <a:ext cx="4038600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/>
              <a:t>1.Ischial spines form the origin of levator ani diaphragm,</a:t>
            </a:r>
          </a:p>
          <a:p>
            <a:pPr eaLnBrk="1" hangingPunct="1">
              <a:defRPr/>
            </a:pPr>
            <a:r>
              <a:rPr lang="en-GB" sz="2400" smtClean="0"/>
              <a:t>2.Descend of fetal head in the pelvis is clinically judged in relation to ischail spines.</a:t>
            </a:r>
          </a:p>
          <a:p>
            <a:pPr eaLnBrk="1" hangingPunct="1">
              <a:defRPr/>
            </a:pPr>
            <a:r>
              <a:rPr lang="en-GB" sz="2400" smtClean="0"/>
              <a:t>3.Fetal head gets arrested at this level since plane of least dimension lies  at it.</a:t>
            </a:r>
          </a:p>
          <a:p>
            <a:pPr eaLnBrk="1" hangingPunct="1">
              <a:defRPr/>
            </a:pPr>
            <a:r>
              <a:rPr lang="en-GB" sz="2400" smtClean="0"/>
              <a:t>4.Landmark used for pudendal block analgesia.</a:t>
            </a:r>
          </a:p>
        </p:txBody>
      </p:sp>
      <p:pic>
        <p:nvPicPr>
          <p:cNvPr id="55300" name="Picture 5" descr="Stations of Presentation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4612" y="667544"/>
            <a:ext cx="31337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138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0"/>
            <a:ext cx="40386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Inlet/superior strait</a:t>
            </a:r>
          </a:p>
          <a:p>
            <a:pPr eaLnBrk="1" hangingPunct="1">
              <a:defRPr/>
            </a:pPr>
            <a:r>
              <a:rPr lang="en-GB" smtClean="0"/>
              <a:t>Cavity – most roomy place</a:t>
            </a:r>
          </a:p>
          <a:p>
            <a:pPr eaLnBrk="1" hangingPunct="1">
              <a:defRPr/>
            </a:pPr>
            <a:r>
              <a:rPr lang="en-GB" smtClean="0"/>
              <a:t>Plane of greatest pelvic dimension</a:t>
            </a:r>
          </a:p>
          <a:p>
            <a:pPr eaLnBrk="1" hangingPunct="1">
              <a:defRPr/>
            </a:pPr>
            <a:r>
              <a:rPr lang="en-GB" smtClean="0"/>
              <a:t>Mid pelvis</a:t>
            </a:r>
          </a:p>
          <a:p>
            <a:pPr eaLnBrk="1" hangingPunct="1">
              <a:defRPr/>
            </a:pPr>
            <a:r>
              <a:rPr lang="en-GB" smtClean="0"/>
              <a:t>Mid pelvic plane</a:t>
            </a:r>
          </a:p>
          <a:p>
            <a:pPr eaLnBrk="1" hangingPunct="1">
              <a:defRPr/>
            </a:pPr>
            <a:r>
              <a:rPr lang="en-GB" smtClean="0"/>
              <a:t>obstetric out let</a:t>
            </a:r>
          </a:p>
          <a:p>
            <a:pPr eaLnBrk="1" hangingPunct="1">
              <a:defRPr/>
            </a:pPr>
            <a:r>
              <a:rPr lang="en-GB" smtClean="0"/>
              <a:t>Plane of least pelvic dimension / narrow pelvic plane</a:t>
            </a:r>
          </a:p>
          <a:p>
            <a:pPr eaLnBrk="1" hangingPunct="1">
              <a:defRPr/>
            </a:pPr>
            <a:r>
              <a:rPr lang="en-GB" smtClean="0"/>
              <a:t>Anatomical/ bony out let</a:t>
            </a:r>
          </a:p>
          <a:p>
            <a:pPr eaLnBrk="1" hangingPunct="1">
              <a:defRPr/>
            </a:pPr>
            <a:endParaRPr lang="en-GB" smtClean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413" y="0"/>
            <a:ext cx="457358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Line 8"/>
          <p:cNvSpPr>
            <a:spLocks noChangeShapeType="1"/>
          </p:cNvSpPr>
          <p:nvPr/>
        </p:nvSpPr>
        <p:spPr bwMode="auto">
          <a:xfrm>
            <a:off x="3924300" y="333375"/>
            <a:ext cx="2952750" cy="18002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Line 9"/>
          <p:cNvSpPr>
            <a:spLocks noChangeShapeType="1"/>
          </p:cNvSpPr>
          <p:nvPr/>
        </p:nvSpPr>
        <p:spPr bwMode="auto">
          <a:xfrm>
            <a:off x="1979613" y="1052513"/>
            <a:ext cx="4752975" cy="15128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Line 10"/>
          <p:cNvSpPr>
            <a:spLocks noChangeShapeType="1"/>
          </p:cNvSpPr>
          <p:nvPr/>
        </p:nvSpPr>
        <p:spPr bwMode="auto">
          <a:xfrm>
            <a:off x="3635375" y="2133600"/>
            <a:ext cx="2305050" cy="5032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11"/>
          <p:cNvSpPr>
            <a:spLocks noChangeShapeType="1"/>
          </p:cNvSpPr>
          <p:nvPr/>
        </p:nvSpPr>
        <p:spPr bwMode="auto">
          <a:xfrm>
            <a:off x="2555875" y="2708275"/>
            <a:ext cx="33845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2"/>
          <p:cNvSpPr>
            <a:spLocks noChangeShapeType="1"/>
          </p:cNvSpPr>
          <p:nvPr/>
        </p:nvSpPr>
        <p:spPr bwMode="auto">
          <a:xfrm>
            <a:off x="3563938" y="3213100"/>
            <a:ext cx="1944687" cy="1444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3"/>
          <p:cNvSpPr>
            <a:spLocks noChangeShapeType="1"/>
          </p:cNvSpPr>
          <p:nvPr/>
        </p:nvSpPr>
        <p:spPr bwMode="auto">
          <a:xfrm>
            <a:off x="3348038" y="3716338"/>
            <a:ext cx="23764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4"/>
          <p:cNvSpPr>
            <a:spLocks noChangeShapeType="1"/>
          </p:cNvSpPr>
          <p:nvPr/>
        </p:nvSpPr>
        <p:spPr bwMode="auto">
          <a:xfrm flipV="1">
            <a:off x="3995738" y="4005263"/>
            <a:ext cx="1584325" cy="647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5"/>
          <p:cNvSpPr>
            <a:spLocks noChangeShapeType="1"/>
          </p:cNvSpPr>
          <p:nvPr/>
        </p:nvSpPr>
        <p:spPr bwMode="auto">
          <a:xfrm flipV="1">
            <a:off x="4356100" y="5013325"/>
            <a:ext cx="17287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PELVIC AXIS</a:t>
            </a:r>
            <a:br>
              <a:rPr lang="en-GB" sz="4000" smtClean="0"/>
            </a:br>
            <a:r>
              <a:rPr lang="en-GB" sz="4000" smtClean="0"/>
              <a:t>Anatomical (curve of carus) .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Anatomically pelvic axis is uniformly curved fitting with concavity of sacrum &amp; joins the axes of pelvic inlet, cavity &amp; outlet.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Obstetrical – through this axis foetus passes through pelvis.It’s direction is straight downward &amp; back wards up to level of ischial spines &amp; Then directed forward.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Physiological enlargement of true pelvis –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Radiological evidences show an </a:t>
            </a:r>
            <a:r>
              <a:rPr lang="en-GB" sz="2800" b="1" smtClean="0">
                <a:solidFill>
                  <a:srgbClr val="6600CC"/>
                </a:solidFill>
              </a:rPr>
              <a:t>increase in width &amp; mobility</a:t>
            </a:r>
            <a:r>
              <a:rPr lang="en-GB" sz="2800" smtClean="0"/>
              <a:t> of the symphysis pubis during pregnancy which returns to normal following delivery.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Similar changes also occur in sacro iliac jts. There is increase of the Antero posterior diameter of the inlet during labour by the </a:t>
            </a:r>
            <a:r>
              <a:rPr lang="en-GB" sz="2800" b="1" smtClean="0">
                <a:solidFill>
                  <a:srgbClr val="6600CC"/>
                </a:solidFill>
              </a:rPr>
              <a:t>rotatory movement</a:t>
            </a:r>
            <a:r>
              <a:rPr lang="en-GB" sz="2800" smtClean="0"/>
              <a:t> of the sacro iliac jts. In dorsal lithotomic position, the Antero post d of the outlet may be increased to 1.5 – 2 cm.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coccyx is </a:t>
            </a:r>
            <a:r>
              <a:rPr lang="en-GB" sz="2800" b="1" smtClean="0">
                <a:solidFill>
                  <a:srgbClr val="6600CC"/>
                </a:solidFill>
              </a:rPr>
              <a:t>pushed back</a:t>
            </a:r>
            <a:r>
              <a:rPr lang="en-GB" sz="2800" smtClean="0"/>
              <a:t> while the head descends down to the perineum.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9396" name="Picture 4" descr="pelvis asses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7650"/>
            <a:ext cx="67691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0419" name="Picture 4" descr="leaf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19" y="2314575"/>
            <a:ext cx="5715000" cy="619125"/>
          </a:xfrm>
          <a:noFill/>
        </p:spPr>
      </p:pic>
      <p:pic>
        <p:nvPicPr>
          <p:cNvPr id="60420" name="Picture 5" descr="pelvis2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25095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hip2(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196975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2467" name="Picture 4" descr="6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3789363"/>
            <a:ext cx="2528887" cy="2093912"/>
          </a:xfrm>
          <a:noFill/>
        </p:spPr>
      </p:pic>
      <p:pic>
        <p:nvPicPr>
          <p:cNvPr id="62468" name="Picture 5" descr="Labor: Fetus in +2 Station in Anterior Presentati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40322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False pelvis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/>
              <a:t>It is formed by the iliac portion of the innominate bone.</a:t>
            </a:r>
          </a:p>
          <a:p>
            <a:pPr eaLnBrk="1" hangingPunct="1">
              <a:defRPr/>
            </a:pPr>
            <a:r>
              <a:rPr lang="en-GB" sz="2800" smtClean="0"/>
              <a:t>It got only a little obstetric significance.</a:t>
            </a:r>
          </a:p>
          <a:p>
            <a:pPr eaLnBrk="1" hangingPunct="1">
              <a:defRPr/>
            </a:pPr>
            <a:r>
              <a:rPr lang="en-GB" sz="2800" smtClean="0"/>
              <a:t>Practically it’s measurements are not taken now.</a:t>
            </a:r>
          </a:p>
          <a:p>
            <a:pPr eaLnBrk="1" hangingPunct="1">
              <a:defRPr/>
            </a:pPr>
            <a:r>
              <a:rPr lang="en-GB" sz="2800" smtClean="0"/>
              <a:t> It’s function is to support uterus during pregnancy.</a:t>
            </a:r>
          </a:p>
          <a:p>
            <a:pPr eaLnBrk="1" hangingPunct="1">
              <a:defRPr/>
            </a:pPr>
            <a:r>
              <a:rPr lang="en-GB" sz="2800" smtClean="0"/>
              <a:t>Boundary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         Posteriorly – Lumbar vertibrae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         Laterally     -  iliac fossa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/>
              <a:t>         anteriorly   -  Anterior abdominal wall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3492" name="Picture 5" descr="Labor: Fetus in +2 Station in Anterior Presentation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0"/>
            <a:ext cx="3448050" cy="4114800"/>
          </a:xfrm>
          <a:noFill/>
        </p:spPr>
      </p:pic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2926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4515" name="Picture 4" descr="medialpelvissma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1925638" cy="2473325"/>
          </a:xfrm>
          <a:noFill/>
        </p:spPr>
      </p:pic>
      <p:pic>
        <p:nvPicPr>
          <p:cNvPr id="64516" name="Picture 5" descr="pelvicner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0713"/>
            <a:ext cx="457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pelvis asses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565400"/>
            <a:ext cx="438308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81075"/>
            <a:ext cx="5114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429000"/>
            <a:ext cx="2514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221163"/>
            <a:ext cx="2447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6563" name="Picture 6" descr="ProminenceoftheSpin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573463"/>
            <a:ext cx="28575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7" descr="pelvis_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500438"/>
            <a:ext cx="3429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Measurements of False pelvis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1. interspinous diameter</a:t>
            </a:r>
          </a:p>
          <a:p>
            <a:pPr eaLnBrk="1" hangingPunct="1">
              <a:defRPr/>
            </a:pPr>
            <a:r>
              <a:rPr lang="en-GB" smtClean="0"/>
              <a:t>2. Intercristal diameter</a:t>
            </a:r>
          </a:p>
          <a:p>
            <a:pPr eaLnBrk="1" hangingPunct="1">
              <a:defRPr/>
            </a:pPr>
            <a:r>
              <a:rPr lang="en-GB" smtClean="0"/>
              <a:t>3. Baudeloque’s diameter / Ext conjugate </a:t>
            </a:r>
          </a:p>
          <a:p>
            <a:pPr eaLnBrk="1" hangingPunct="1">
              <a:defRPr/>
            </a:pPr>
            <a:r>
              <a:rPr lang="en-GB" smtClean="0"/>
              <a:t>4. Inter trochanteric diameter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>
                <a:solidFill>
                  <a:srgbClr val="FF3300"/>
                </a:solidFill>
              </a:rPr>
              <a:t>(These diameters have no clinical values)</a:t>
            </a:r>
            <a:endParaRPr lang="en-GB" smtClean="0"/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1. Interspinous diameter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Transverse distance between outer lips of anterior superior iliac spines.</a:t>
            </a:r>
          </a:p>
          <a:p>
            <a:pPr eaLnBrk="1" hangingPunct="1">
              <a:defRPr/>
            </a:pPr>
            <a:r>
              <a:rPr lang="en-US" smtClean="0"/>
              <a:t> about 22 - 25cm</a:t>
            </a:r>
          </a:p>
          <a:p>
            <a:pPr eaLnBrk="1" hangingPunct="1">
              <a:defRPr/>
            </a:pPr>
            <a:r>
              <a:rPr lang="en-US" smtClean="0"/>
              <a:t>ie (9 -10”).</a:t>
            </a:r>
            <a:endParaRPr lang="en-GB" smtClean="0"/>
          </a:p>
        </p:txBody>
      </p:sp>
      <p:pic>
        <p:nvPicPr>
          <p:cNvPr id="10244" name="Picture 5" descr="Stations of Presentation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4612" y="667544"/>
            <a:ext cx="3133725" cy="4114800"/>
          </a:xfrm>
          <a:noFill/>
        </p:spPr>
      </p:pic>
      <p:sp>
        <p:nvSpPr>
          <p:cNvPr id="10245" name="Line 6"/>
          <p:cNvSpPr>
            <a:spLocks noChangeShapeType="1"/>
          </p:cNvSpPr>
          <p:nvPr/>
        </p:nvSpPr>
        <p:spPr bwMode="auto">
          <a:xfrm flipH="1" flipV="1">
            <a:off x="5580063" y="3500438"/>
            <a:ext cx="2232025" cy="730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2. Intercristal diameter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Transverse distance between outer lips of iliac crests at the widest part .</a:t>
            </a:r>
          </a:p>
          <a:p>
            <a:pPr eaLnBrk="1" hangingPunct="1">
              <a:defRPr/>
            </a:pPr>
            <a:r>
              <a:rPr lang="en-US" smtClean="0"/>
              <a:t>about 25 – 28 cm.</a:t>
            </a:r>
          </a:p>
          <a:p>
            <a:pPr eaLnBrk="1" hangingPunct="1">
              <a:defRPr/>
            </a:pPr>
            <a:r>
              <a:rPr lang="en-US" smtClean="0"/>
              <a:t>  ie 10 – 11”</a:t>
            </a:r>
            <a:endParaRPr lang="en-GB" smtClean="0"/>
          </a:p>
        </p:txBody>
      </p:sp>
      <p:pic>
        <p:nvPicPr>
          <p:cNvPr id="11268" name="Picture 4" descr="Stations of Presenta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50" y="2708275"/>
            <a:ext cx="316071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227763" y="4149725"/>
            <a:ext cx="24479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1405</TotalTime>
  <Words>1889</Words>
  <Application>Microsoft Office PowerPoint</Application>
  <PresentationFormat>On-screen Show (4:3)</PresentationFormat>
  <Paragraphs>313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Wingdings</vt:lpstr>
      <vt:lpstr>Calibri</vt:lpstr>
      <vt:lpstr>Aspect</vt:lpstr>
      <vt:lpstr>MATERNAL BONY PELVIS</vt:lpstr>
      <vt:lpstr>An articulated pelvis consist of 4 bones &amp; they are united by 4 joints. </vt:lpstr>
      <vt:lpstr>Slide 3</vt:lpstr>
      <vt:lpstr>Anatomically pelvis is divided into 2 </vt:lpstr>
      <vt:lpstr>Bony land marks of pelvic brim from anterior to posterior -</vt:lpstr>
      <vt:lpstr>False pelvis</vt:lpstr>
      <vt:lpstr>Measurements of False pelvis</vt:lpstr>
      <vt:lpstr>1. Interspinous diameter</vt:lpstr>
      <vt:lpstr>2. Intercristal diameter </vt:lpstr>
      <vt:lpstr>3. Baudeloque’s diameter or       External conjugate</vt:lpstr>
      <vt:lpstr>4. Inter-trochanteric diameter</vt:lpstr>
      <vt:lpstr>True pelvis </vt:lpstr>
      <vt:lpstr>True pelvis </vt:lpstr>
      <vt:lpstr>For descriptive purpose it is devided into 3</vt:lpstr>
      <vt:lpstr>1. Pelvic inlet / brim </vt:lpstr>
      <vt:lpstr>Things to be known in the Pelvic inlet / brim </vt:lpstr>
      <vt:lpstr>Shape -</vt:lpstr>
      <vt:lpstr>Plane or superior strait</vt:lpstr>
      <vt:lpstr>Inclination </vt:lpstr>
      <vt:lpstr>High inclination</vt:lpstr>
      <vt:lpstr>low inclination</vt:lpstr>
      <vt:lpstr>Sacral angle</vt:lpstr>
      <vt:lpstr>Axis </vt:lpstr>
      <vt:lpstr>Diameters </vt:lpstr>
      <vt:lpstr>Antero diameter posterior  </vt:lpstr>
      <vt:lpstr>2. Obstetric conjugate</vt:lpstr>
      <vt:lpstr>3. Diagonal conjugate</vt:lpstr>
      <vt:lpstr>How to measure Diagonal conjugate ?</vt:lpstr>
      <vt:lpstr>4. Oblique diameter</vt:lpstr>
      <vt:lpstr>5. Transverse diameter </vt:lpstr>
      <vt:lpstr>6. Sacro cotyloid diameter</vt:lpstr>
      <vt:lpstr>Cavity </vt:lpstr>
      <vt:lpstr>Things to be known in the Cavity are -</vt:lpstr>
      <vt:lpstr>Cavity</vt:lpstr>
      <vt:lpstr>Plane</vt:lpstr>
      <vt:lpstr>Plane</vt:lpstr>
      <vt:lpstr>outlet</vt:lpstr>
      <vt:lpstr>Slide 38</vt:lpstr>
      <vt:lpstr>Slide 39</vt:lpstr>
      <vt:lpstr>Outlet </vt:lpstr>
      <vt:lpstr>Obstetrical Outlet Anatomical Outlet</vt:lpstr>
      <vt:lpstr>Slide 42</vt:lpstr>
      <vt:lpstr>PELVIC OUTLET </vt:lpstr>
      <vt:lpstr>Diameters</vt:lpstr>
      <vt:lpstr>Slide 45</vt:lpstr>
      <vt:lpstr>Slide 46</vt:lpstr>
      <vt:lpstr>Sub pubic angle </vt:lpstr>
      <vt:lpstr>Slide 48</vt:lpstr>
      <vt:lpstr>MIDPELVIS</vt:lpstr>
      <vt:lpstr>MIDPELVIS</vt:lpstr>
      <vt:lpstr>Diameters</vt:lpstr>
      <vt:lpstr>Importance of ischial spine. </vt:lpstr>
      <vt:lpstr>Slide 53</vt:lpstr>
      <vt:lpstr>PELVIC AXIS Anatomical (curve of carus) . </vt:lpstr>
      <vt:lpstr>Physiological enlargement of true pelvis – 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BONY PELVIS</dc:title>
  <dc:creator>Dr. Santhi John</dc:creator>
  <cp:lastModifiedBy>New</cp:lastModifiedBy>
  <cp:revision>38</cp:revision>
  <dcterms:created xsi:type="dcterms:W3CDTF">2006-11-28T07:38:38Z</dcterms:created>
  <dcterms:modified xsi:type="dcterms:W3CDTF">2019-08-17T11:38:20Z</dcterms:modified>
</cp:coreProperties>
</file>